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80" r:id="rId3"/>
    <p:sldId id="266" r:id="rId4"/>
    <p:sldId id="297" r:id="rId5"/>
    <p:sldId id="293" r:id="rId6"/>
    <p:sldId id="294" r:id="rId7"/>
    <p:sldId id="257" r:id="rId8"/>
    <p:sldId id="258" r:id="rId9"/>
    <p:sldId id="284" r:id="rId10"/>
    <p:sldId id="260" r:id="rId11"/>
    <p:sldId id="283" r:id="rId12"/>
    <p:sldId id="262" r:id="rId13"/>
    <p:sldId id="261" r:id="rId14"/>
    <p:sldId id="263" r:id="rId15"/>
    <p:sldId id="278" r:id="rId16"/>
    <p:sldId id="281" r:id="rId17"/>
    <p:sldId id="265" r:id="rId18"/>
    <p:sldId id="279" r:id="rId19"/>
    <p:sldId id="282" r:id="rId20"/>
    <p:sldId id="296" r:id="rId21"/>
    <p:sldId id="288" r:id="rId22"/>
    <p:sldId id="272" r:id="rId23"/>
    <p:sldId id="289" r:id="rId24"/>
    <p:sldId id="273" r:id="rId25"/>
    <p:sldId id="274" r:id="rId26"/>
    <p:sldId id="285" r:id="rId27"/>
    <p:sldId id="287" r:id="rId28"/>
    <p:sldId id="286" r:id="rId29"/>
    <p:sldId id="290" r:id="rId30"/>
    <p:sldId id="291" r:id="rId31"/>
    <p:sldId id="29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0" autoAdjust="0"/>
    <p:restoredTop sz="94660"/>
  </p:normalViewPr>
  <p:slideViewPr>
    <p:cSldViewPr snapToGrid="0">
      <p:cViewPr>
        <p:scale>
          <a:sx n="76" d="100"/>
          <a:sy n="76" d="100"/>
        </p:scale>
        <p:origin x="-184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8E791-2F06-46B1-A6FE-45543F6D3B6E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46347-F614-41B1-9A3E-BCAC0EC2A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59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8E791-2F06-46B1-A6FE-45543F6D3B6E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46347-F614-41B1-9A3E-BCAC0EC2A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288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8E791-2F06-46B1-A6FE-45543F6D3B6E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46347-F614-41B1-9A3E-BCAC0EC2A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71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8E791-2F06-46B1-A6FE-45543F6D3B6E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46347-F614-41B1-9A3E-BCAC0EC2A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389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8E791-2F06-46B1-A6FE-45543F6D3B6E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46347-F614-41B1-9A3E-BCAC0EC2A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48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8E791-2F06-46B1-A6FE-45543F6D3B6E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46347-F614-41B1-9A3E-BCAC0EC2A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485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8E791-2F06-46B1-A6FE-45543F6D3B6E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46347-F614-41B1-9A3E-BCAC0EC2A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01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8E791-2F06-46B1-A6FE-45543F6D3B6E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46347-F614-41B1-9A3E-BCAC0EC2A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1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8E791-2F06-46B1-A6FE-45543F6D3B6E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46347-F614-41B1-9A3E-BCAC0EC2A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09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8E791-2F06-46B1-A6FE-45543F6D3B6E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46347-F614-41B1-9A3E-BCAC0EC2A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652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8E791-2F06-46B1-A6FE-45543F6D3B6E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46347-F614-41B1-9A3E-BCAC0EC2A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65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E8E791-2F06-46B1-A6FE-45543F6D3B6E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46347-F614-41B1-9A3E-BCAC0EC2A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547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.png"/><Relationship Id="rId3" Type="http://schemas.openxmlformats.org/officeDocument/2006/relationships/image" Target="../media/image25.png"/><Relationship Id="rId12" Type="http://schemas.openxmlformats.org/officeDocument/2006/relationships/image" Target="../media/image6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jpe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3" Type="http://schemas.openxmlformats.org/officeDocument/2006/relationships/image" Target="NULL"/><Relationship Id="rId12" Type="http://schemas.openxmlformats.org/officeDocument/2006/relationships/image" Target="NUL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11" Type="http://schemas.openxmlformats.org/officeDocument/2006/relationships/image" Target="NULL"/><Relationship Id="rId15" Type="http://schemas.openxmlformats.org/officeDocument/2006/relationships/image" Target="../media/image19.png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7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022555" y="865927"/>
            <a:ext cx="102353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Designing and Simulating a Directionally Stable Sailboat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1022555" y="4243307"/>
            <a:ext cx="102353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+mj-lt"/>
              </a:rPr>
              <a:t>Jesse Miller, </a:t>
            </a:r>
            <a:r>
              <a:rPr lang="en-US" sz="3600" dirty="0" err="1" smtClean="0">
                <a:latin typeface="+mj-lt"/>
              </a:rPr>
              <a:t>M.Eng</a:t>
            </a:r>
            <a:r>
              <a:rPr lang="en-US" sz="3600" dirty="0" smtClean="0">
                <a:latin typeface="+mj-lt"/>
              </a:rPr>
              <a:t>, MAE  </a:t>
            </a:r>
          </a:p>
          <a:p>
            <a:pPr algn="ctr"/>
            <a:r>
              <a:rPr lang="en-US" sz="3600" dirty="0" smtClean="0">
                <a:latin typeface="+mj-lt"/>
              </a:rPr>
              <a:t>Cornell University, 2016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2233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41711" y="0"/>
            <a:ext cx="10515600" cy="942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Dynamic Model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28765" y="989064"/>
            <a:ext cx="4520751" cy="1195871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Hull Buoyancy</a:t>
            </a:r>
          </a:p>
          <a:p>
            <a:r>
              <a:rPr lang="en-US" dirty="0" smtClean="0"/>
              <a:t>Assume ellipsoid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3593" y="750305"/>
            <a:ext cx="3258028" cy="2160587"/>
          </a:xfrm>
          <a:prstGeom prst="rect">
            <a:avLst/>
          </a:prstGeom>
        </p:spPr>
      </p:pic>
      <p:pic>
        <p:nvPicPr>
          <p:cNvPr id="1026" name="Picture 2" descr="http://ep.yimg.com/ay/1stdirect/launch-12-aluminum-v-hull-boat-4-pack-1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33" b="56152"/>
          <a:stretch/>
        </p:blipFill>
        <p:spPr bwMode="auto">
          <a:xfrm>
            <a:off x="4533385" y="1184504"/>
            <a:ext cx="2994296" cy="138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 flipH="1">
            <a:off x="7790307" y="963319"/>
            <a:ext cx="104668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500" dirty="0" smtClean="0"/>
              <a:t>=</a:t>
            </a:r>
            <a:endParaRPr lang="en-US" sz="11500" dirty="0"/>
          </a:p>
        </p:txBody>
      </p:sp>
      <p:grpSp>
        <p:nvGrpSpPr>
          <p:cNvPr id="9" name="Group 8"/>
          <p:cNvGrpSpPr/>
          <p:nvPr/>
        </p:nvGrpSpPr>
        <p:grpSpPr>
          <a:xfrm>
            <a:off x="628764" y="3686356"/>
            <a:ext cx="7589980" cy="2699836"/>
            <a:chOff x="628764" y="3686356"/>
            <a:chExt cx="7589980" cy="26998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924011" y="5443250"/>
                  <a:ext cx="3096938" cy="4908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𝑏𝑢𝑜𝑦𝑎𝑛𝑡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20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𝑠𝑢𝑏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011" y="5443250"/>
                  <a:ext cx="3096938" cy="49084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1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/>
                <p:cNvSpPr/>
                <p:nvPr/>
              </p:nvSpPr>
              <p:spPr>
                <a:xfrm>
                  <a:off x="933506" y="4438339"/>
                  <a:ext cx="2137893" cy="10610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𝑠𝑢𝑏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∭"/>
                            <m:limLoc m:val="undOvr"/>
                            <m:subHide m:val="on"/>
                            <m:supHide m:val="on"/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𝑑𝑉</m:t>
                            </m:r>
                          </m:e>
                        </m:nary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506" y="4438339"/>
                  <a:ext cx="2137893" cy="106106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" name="Group 3"/>
            <p:cNvGrpSpPr/>
            <p:nvPr/>
          </p:nvGrpSpPr>
          <p:grpSpPr>
            <a:xfrm>
              <a:off x="5316056" y="3686356"/>
              <a:ext cx="2902688" cy="2699836"/>
              <a:chOff x="6923474" y="3050205"/>
              <a:chExt cx="2902688" cy="2699836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6923474" y="4496231"/>
                <a:ext cx="2902688" cy="125381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lumMod val="60000"/>
                      <a:lumOff val="40000"/>
                    </a:schemeClr>
                  </a:gs>
                  <a:gs pos="69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7269032" y="3486139"/>
                <a:ext cx="2211572" cy="1711842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Connector 14"/>
              <p:cNvCxnSpPr/>
              <p:nvPr/>
            </p:nvCxnSpPr>
            <p:spPr>
              <a:xfrm>
                <a:off x="6923474" y="5218833"/>
                <a:ext cx="2902688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Content Placeholder 2"/>
              <p:cNvSpPr txBox="1">
                <a:spLocks/>
              </p:cNvSpPr>
              <p:nvPr/>
            </p:nvSpPr>
            <p:spPr>
              <a:xfrm>
                <a:off x="6923474" y="3050205"/>
                <a:ext cx="2743200" cy="4359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en-US" dirty="0" smtClean="0"/>
                  <a:t>Hull (ellipsoid)</a:t>
                </a:r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Rectangle 2"/>
                  <p:cNvSpPr/>
                  <p:nvPr/>
                </p:nvSpPr>
                <p:spPr>
                  <a:xfrm>
                    <a:off x="7984880" y="4496231"/>
                    <a:ext cx="918713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𝑠𝑢𝑏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" name="Rectangle 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84880" y="4496231"/>
                    <a:ext cx="918713" cy="523220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3" name="Content Placeholder 2"/>
            <p:cNvSpPr txBox="1">
              <a:spLocks/>
            </p:cNvSpPr>
            <p:nvPr/>
          </p:nvSpPr>
          <p:spPr>
            <a:xfrm>
              <a:off x="628764" y="3934959"/>
              <a:ext cx="4520751" cy="57258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Submerged Volume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4747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41711" y="0"/>
            <a:ext cx="10515600" cy="942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Dynamic Model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41711" y="942467"/>
            <a:ext cx="5993005" cy="1533437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Hull Buoyancy</a:t>
            </a:r>
          </a:p>
          <a:p>
            <a:r>
              <a:rPr lang="en-US" dirty="0" smtClean="0"/>
              <a:t>Approximate submerged volume with sinusoid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7272891" y="4425218"/>
            <a:ext cx="2902688" cy="125381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69000">
                <a:schemeClr val="accent1"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618449" y="3415126"/>
            <a:ext cx="2211572" cy="171184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7272891" y="5147820"/>
            <a:ext cx="2902688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ight Brace 9"/>
          <p:cNvSpPr/>
          <p:nvPr/>
        </p:nvSpPr>
        <p:spPr>
          <a:xfrm>
            <a:off x="10175580" y="4425218"/>
            <a:ext cx="345558" cy="701750"/>
          </a:xfrm>
          <a:prstGeom prst="rightBrace">
            <a:avLst>
              <a:gd name="adj1" fmla="val 24518"/>
              <a:gd name="adj2" fmla="val 50848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0175579" y="4568552"/>
            <a:ext cx="1360968" cy="435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 smtClean="0"/>
              <a:t>Draft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8334297" y="4425218"/>
                <a:ext cx="9187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𝑠𝑢𝑏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297" y="4425218"/>
                <a:ext cx="918713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85" y="2718981"/>
            <a:ext cx="5334462" cy="39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40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41711" y="0"/>
            <a:ext cx="10515600" cy="942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Dynamic Model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r="37921" b="32384"/>
          <a:stretch/>
        </p:blipFill>
        <p:spPr>
          <a:xfrm>
            <a:off x="854040" y="1874503"/>
            <a:ext cx="4526034" cy="3690388"/>
          </a:xfrm>
          <a:prstGeom prst="rect">
            <a:avLst/>
          </a:prstGeom>
        </p:spPr>
      </p:pic>
      <p:pic>
        <p:nvPicPr>
          <p:cNvPr id="12" name="buoyanc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6370" t="19907" r="5138" b="7240"/>
          <a:stretch/>
        </p:blipFill>
        <p:spPr>
          <a:xfrm>
            <a:off x="6213171" y="1737923"/>
            <a:ext cx="5663396" cy="3921749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1169275" y="942467"/>
            <a:ext cx="3767269" cy="942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+mn-lt"/>
              </a:rPr>
              <a:t>Buoyancy Simulation</a:t>
            </a:r>
            <a:endParaRPr lang="en-US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1546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41711" y="0"/>
            <a:ext cx="10515600" cy="942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Dynamic Model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644403">
            <a:off x="235094" y="3885423"/>
            <a:ext cx="2783327" cy="2613839"/>
          </a:xfrm>
          <a:prstGeom prst="rect">
            <a:avLst/>
          </a:prstGeom>
        </p:spPr>
      </p:pic>
      <p:sp>
        <p:nvSpPr>
          <p:cNvPr id="13" name="Curved Down Arrow 12"/>
          <p:cNvSpPr/>
          <p:nvPr/>
        </p:nvSpPr>
        <p:spPr>
          <a:xfrm rot="19138665" flipH="1">
            <a:off x="-11564" y="3993422"/>
            <a:ext cx="1329294" cy="506176"/>
          </a:xfrm>
          <a:prstGeom prst="curvedDownArrow">
            <a:avLst>
              <a:gd name="adj1" fmla="val 38932"/>
              <a:gd name="adj2" fmla="val 81644"/>
              <a:gd name="adj3" fmla="val 415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1003045" y="1038978"/>
            <a:ext cx="5993005" cy="49580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 smtClean="0"/>
              <a:t>Pitching Moment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" t="3198" r="10262" b="14719"/>
          <a:stretch/>
        </p:blipFill>
        <p:spPr>
          <a:xfrm>
            <a:off x="7658100" y="3666773"/>
            <a:ext cx="4371975" cy="312813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1" t="21007" r="25579" b="12326"/>
          <a:stretch/>
        </p:blipFill>
        <p:spPr>
          <a:xfrm>
            <a:off x="3378044" y="3970191"/>
            <a:ext cx="4060981" cy="288780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2034" y="855101"/>
            <a:ext cx="757238" cy="422459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8933352" y="662551"/>
            <a:ext cx="2374059" cy="66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 smtClean="0"/>
              <a:t>Second moment of area of </a:t>
            </a:r>
            <a:r>
              <a:rPr lang="en-US" sz="2000" dirty="0" err="1" smtClean="0"/>
              <a:t>waterplane</a:t>
            </a:r>
            <a:r>
              <a:rPr lang="en-US" sz="2000" dirty="0" smtClean="0"/>
              <a:t>:</a:t>
            </a:r>
            <a:endParaRPr lang="en-US" sz="1800" dirty="0" smtClean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0969" y="1386705"/>
            <a:ext cx="865423" cy="294076"/>
          </a:xfrm>
          <a:prstGeom prst="rect">
            <a:avLst/>
          </a:prstGeom>
        </p:spPr>
      </p:pic>
      <p:sp>
        <p:nvSpPr>
          <p:cNvPr id="23" name="Content Placeholder 2"/>
          <p:cNvSpPr txBox="1">
            <a:spLocks/>
          </p:cNvSpPr>
          <p:nvPr/>
        </p:nvSpPr>
        <p:spPr>
          <a:xfrm>
            <a:off x="9501242" y="1701788"/>
            <a:ext cx="1806169" cy="735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 smtClean="0"/>
              <a:t>Acceleration due to gravity:</a:t>
            </a:r>
            <a:endParaRPr lang="en-US" sz="1800" dirty="0" smtClean="0"/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9501242" y="1359603"/>
            <a:ext cx="1806169" cy="431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 smtClean="0"/>
              <a:t>Water density:</a:t>
            </a:r>
            <a:endParaRPr lang="en-US" sz="1800" dirty="0" smtClean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8192" y="1843533"/>
            <a:ext cx="208910" cy="32828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10784" y="2374565"/>
            <a:ext cx="183726" cy="299211"/>
          </a:xfrm>
          <a:prstGeom prst="rect">
            <a:avLst/>
          </a:prstGeom>
        </p:spPr>
      </p:pic>
      <p:sp>
        <p:nvSpPr>
          <p:cNvPr id="28" name="Content Placeholder 2"/>
          <p:cNvSpPr txBox="1">
            <a:spLocks/>
          </p:cNvSpPr>
          <p:nvPr/>
        </p:nvSpPr>
        <p:spPr>
          <a:xfrm>
            <a:off x="9622685" y="2361018"/>
            <a:ext cx="1806169" cy="405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 smtClean="0"/>
              <a:t>Pitch angle:</a:t>
            </a:r>
            <a:endParaRPr lang="en-US" sz="1800" dirty="0" smtClean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083" y="4096904"/>
            <a:ext cx="183726" cy="2992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4184" y="1525517"/>
            <a:ext cx="3517697" cy="676715"/>
          </a:xfrm>
          <a:prstGeom prst="rect">
            <a:avLst/>
          </a:prstGeom>
        </p:spPr>
      </p:pic>
      <p:sp>
        <p:nvSpPr>
          <p:cNvPr id="21" name="Content Placeholder 2"/>
          <p:cNvSpPr txBox="1">
            <a:spLocks/>
          </p:cNvSpPr>
          <p:nvPr/>
        </p:nvSpPr>
        <p:spPr>
          <a:xfrm>
            <a:off x="7899980" y="5231518"/>
            <a:ext cx="1332237" cy="622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 smtClean="0"/>
              <a:t>Gained buoyancy</a:t>
            </a:r>
            <a:endParaRPr lang="en-US" sz="1600" dirty="0" smtClean="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0174300" y="4947155"/>
            <a:ext cx="1086290" cy="718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 smtClean="0"/>
              <a:t>Lost buoyancy</a:t>
            </a:r>
            <a:endParaRPr lang="en-US" sz="1600" dirty="0" smtClean="0"/>
          </a:p>
        </p:txBody>
      </p:sp>
      <p:grpSp>
        <p:nvGrpSpPr>
          <p:cNvPr id="26" name="Group 25"/>
          <p:cNvGrpSpPr/>
          <p:nvPr/>
        </p:nvGrpSpPr>
        <p:grpSpPr>
          <a:xfrm rot="15878674">
            <a:off x="7902073" y="5138866"/>
            <a:ext cx="413064" cy="45719"/>
            <a:chOff x="2895854" y="2689393"/>
            <a:chExt cx="1682750" cy="185887"/>
          </a:xfrm>
        </p:grpSpPr>
        <p:sp>
          <p:nvSpPr>
            <p:cNvPr id="30" name="Freeform 29"/>
            <p:cNvSpPr/>
            <p:nvPr/>
          </p:nvSpPr>
          <p:spPr>
            <a:xfrm>
              <a:off x="2895854" y="2689393"/>
              <a:ext cx="1517650" cy="185887"/>
            </a:xfrm>
            <a:custGeom>
              <a:avLst/>
              <a:gdLst>
                <a:gd name="connsiteX0" fmla="*/ 0 w 1517650"/>
                <a:gd name="connsiteY0" fmla="*/ 185887 h 185887"/>
                <a:gd name="connsiteX1" fmla="*/ 361950 w 1517650"/>
                <a:gd name="connsiteY1" fmla="*/ 65237 h 185887"/>
                <a:gd name="connsiteX2" fmla="*/ 774700 w 1517650"/>
                <a:gd name="connsiteY2" fmla="*/ 1737 h 185887"/>
                <a:gd name="connsiteX3" fmla="*/ 1168400 w 1517650"/>
                <a:gd name="connsiteY3" fmla="*/ 27137 h 185887"/>
                <a:gd name="connsiteX4" fmla="*/ 1517650 w 1517650"/>
                <a:gd name="connsiteY4" fmla="*/ 122387 h 18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650" h="185887">
                  <a:moveTo>
                    <a:pt x="0" y="185887"/>
                  </a:moveTo>
                  <a:cubicBezTo>
                    <a:pt x="116416" y="140908"/>
                    <a:pt x="232833" y="95929"/>
                    <a:pt x="361950" y="65237"/>
                  </a:cubicBezTo>
                  <a:cubicBezTo>
                    <a:pt x="491067" y="34545"/>
                    <a:pt x="640292" y="8087"/>
                    <a:pt x="774700" y="1737"/>
                  </a:cubicBezTo>
                  <a:cubicBezTo>
                    <a:pt x="909108" y="-4613"/>
                    <a:pt x="1044575" y="7029"/>
                    <a:pt x="1168400" y="27137"/>
                  </a:cubicBezTo>
                  <a:cubicBezTo>
                    <a:pt x="1292225" y="47245"/>
                    <a:pt x="1404937" y="84816"/>
                    <a:pt x="1517650" y="122387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0" idx="4"/>
            </p:cNvCxnSpPr>
            <p:nvPr/>
          </p:nvCxnSpPr>
          <p:spPr>
            <a:xfrm>
              <a:off x="4413504" y="2811780"/>
              <a:ext cx="165100" cy="635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15878674" flipV="1">
            <a:off x="10837689" y="4873786"/>
            <a:ext cx="413064" cy="70763"/>
            <a:chOff x="2895854" y="2689393"/>
            <a:chExt cx="1682750" cy="185887"/>
          </a:xfrm>
        </p:grpSpPr>
        <p:sp>
          <p:nvSpPr>
            <p:cNvPr id="34" name="Freeform 33"/>
            <p:cNvSpPr/>
            <p:nvPr/>
          </p:nvSpPr>
          <p:spPr>
            <a:xfrm>
              <a:off x="2895854" y="2689393"/>
              <a:ext cx="1517650" cy="185887"/>
            </a:xfrm>
            <a:custGeom>
              <a:avLst/>
              <a:gdLst>
                <a:gd name="connsiteX0" fmla="*/ 0 w 1517650"/>
                <a:gd name="connsiteY0" fmla="*/ 185887 h 185887"/>
                <a:gd name="connsiteX1" fmla="*/ 361950 w 1517650"/>
                <a:gd name="connsiteY1" fmla="*/ 65237 h 185887"/>
                <a:gd name="connsiteX2" fmla="*/ 774700 w 1517650"/>
                <a:gd name="connsiteY2" fmla="*/ 1737 h 185887"/>
                <a:gd name="connsiteX3" fmla="*/ 1168400 w 1517650"/>
                <a:gd name="connsiteY3" fmla="*/ 27137 h 185887"/>
                <a:gd name="connsiteX4" fmla="*/ 1517650 w 1517650"/>
                <a:gd name="connsiteY4" fmla="*/ 122387 h 18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650" h="185887">
                  <a:moveTo>
                    <a:pt x="0" y="185887"/>
                  </a:moveTo>
                  <a:cubicBezTo>
                    <a:pt x="116416" y="140908"/>
                    <a:pt x="232833" y="95929"/>
                    <a:pt x="361950" y="65237"/>
                  </a:cubicBezTo>
                  <a:cubicBezTo>
                    <a:pt x="491067" y="34545"/>
                    <a:pt x="640292" y="8087"/>
                    <a:pt x="774700" y="1737"/>
                  </a:cubicBezTo>
                  <a:cubicBezTo>
                    <a:pt x="909108" y="-4613"/>
                    <a:pt x="1044575" y="7029"/>
                    <a:pt x="1168400" y="27137"/>
                  </a:cubicBezTo>
                  <a:cubicBezTo>
                    <a:pt x="1292225" y="47245"/>
                    <a:pt x="1404937" y="84816"/>
                    <a:pt x="1517650" y="122387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413504" y="2811780"/>
              <a:ext cx="165100" cy="635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Straight Arrow Connector 3"/>
          <p:cNvCxnSpPr/>
          <p:nvPr/>
        </p:nvCxnSpPr>
        <p:spPr>
          <a:xfrm flipH="1">
            <a:off x="9271545" y="5389154"/>
            <a:ext cx="35454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 txBox="1">
            <a:spLocks/>
          </p:cNvSpPr>
          <p:nvPr/>
        </p:nvSpPr>
        <p:spPr>
          <a:xfrm>
            <a:off x="9244856" y="5140984"/>
            <a:ext cx="435653" cy="33035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 smtClean="0"/>
              <a:t>d</a:t>
            </a:r>
            <a:endParaRPr lang="en-US" sz="1600" dirty="0" smtClean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335761" y="3140831"/>
            <a:ext cx="1137134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/>
          <p:cNvSpPr txBox="1">
            <a:spLocks/>
          </p:cNvSpPr>
          <p:nvPr/>
        </p:nvSpPr>
        <p:spPr>
          <a:xfrm>
            <a:off x="2932800" y="3281769"/>
            <a:ext cx="2475734" cy="342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smtClean="0"/>
              <a:t>Side View of Hull:</a:t>
            </a:r>
            <a:endParaRPr lang="en-US" sz="2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703790" y="1716292"/>
                <a:ext cx="1772024" cy="398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𝑏𝑢𝑜𝑦𝑎𝑛𝑡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790" y="1716292"/>
                <a:ext cx="1772024" cy="398507"/>
              </a:xfrm>
              <a:prstGeom prst="rect">
                <a:avLst/>
              </a:prstGeom>
              <a:blipFill rotWithShape="0">
                <a:blip r:embed="rId10"/>
                <a:stretch>
                  <a:fillRect l="-1379" r="-3448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667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41711" y="0"/>
            <a:ext cx="10515600" cy="942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Dynamic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1711" y="1185545"/>
                <a:ext cx="5993005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Hull Resistance (Drag)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hull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shape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weight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velocity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r>
                  <a:rPr lang="en-US" dirty="0" smtClean="0"/>
                  <a:t>Wave-making resistance</a:t>
                </a:r>
              </a:p>
              <a:p>
                <a:r>
                  <a:rPr lang="en-US" dirty="0" smtClean="0"/>
                  <a:t>Analyzed experimentally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1711" y="1185545"/>
                <a:ext cx="5993005" cy="4351338"/>
              </a:xfrm>
              <a:blipFill rotWithShape="0">
                <a:blip r:embed="rId2"/>
                <a:stretch>
                  <a:fillRect l="-2035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49" y="3198775"/>
            <a:ext cx="4720384" cy="35422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66813" y="1751728"/>
            <a:ext cx="4529470" cy="3397103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H="1" flipV="1">
            <a:off x="8110239" y="5237396"/>
            <a:ext cx="332012" cy="477619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/>
          <p:cNvSpPr txBox="1">
            <a:spLocks/>
          </p:cNvSpPr>
          <p:nvPr/>
        </p:nvSpPr>
        <p:spPr>
          <a:xfrm>
            <a:off x="7993809" y="5715015"/>
            <a:ext cx="2309854" cy="3945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Boat Hull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9311361" y="3450280"/>
            <a:ext cx="992302" cy="239218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/>
          <p:cNvSpPr txBox="1">
            <a:spLocks/>
          </p:cNvSpPr>
          <p:nvPr/>
        </p:nvSpPr>
        <p:spPr>
          <a:xfrm>
            <a:off x="10398611" y="3569889"/>
            <a:ext cx="2309854" cy="3945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Pulley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9311361" y="1300477"/>
            <a:ext cx="1118739" cy="283774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2"/>
          <p:cNvSpPr txBox="1">
            <a:spLocks/>
          </p:cNvSpPr>
          <p:nvPr/>
        </p:nvSpPr>
        <p:spPr>
          <a:xfrm>
            <a:off x="10430100" y="1540734"/>
            <a:ext cx="2309854" cy="3945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Weight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52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40" y="942467"/>
            <a:ext cx="4448765" cy="296202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41711" y="0"/>
            <a:ext cx="10515600" cy="942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Free Body Diagrams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087" y="516953"/>
            <a:ext cx="3749274" cy="43091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105" y="2539641"/>
            <a:ext cx="4305193" cy="420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54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0" y="181965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Sailboat Simulation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5405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41711" y="0"/>
            <a:ext cx="10515600" cy="942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Sailboat Simulation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29" y="2144128"/>
            <a:ext cx="2192306" cy="1589785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59827" y="855968"/>
            <a:ext cx="2721277" cy="985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Linear Momentum Balance</a:t>
            </a:r>
            <a:endParaRPr lang="en-US" sz="24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078603" y="876923"/>
            <a:ext cx="2693474" cy="9431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Angular Momentum Balance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575" y="2122303"/>
            <a:ext cx="3888867" cy="1422756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8716536" y="1105274"/>
            <a:ext cx="2440775" cy="51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Kinematics</a:t>
            </a:r>
            <a:endParaRPr lang="en-US" sz="3200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23152" y="5828494"/>
            <a:ext cx="7310902" cy="45059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Numerically solve in MATLAB with ode45</a:t>
            </a:r>
          </a:p>
          <a:p>
            <a:endParaRPr lang="en-US" sz="2400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2803" y="1895438"/>
            <a:ext cx="3502343" cy="23190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447" y="4975616"/>
            <a:ext cx="1676400" cy="314325"/>
          </a:xfrm>
          <a:prstGeom prst="rect">
            <a:avLst/>
          </a:prstGeom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557505" y="4475299"/>
            <a:ext cx="2304946" cy="476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COM coordinates</a:t>
            </a:r>
            <a:endParaRPr lang="en-US" sz="24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995350" y="4444539"/>
            <a:ext cx="1872687" cy="476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Euler angles</a:t>
            </a:r>
            <a:endParaRPr lang="en-US" sz="24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3681" y="4845042"/>
            <a:ext cx="1104900" cy="476250"/>
          </a:xfrm>
          <a:prstGeom prst="rect">
            <a:avLst/>
          </a:prstGeom>
        </p:spPr>
      </p:pic>
      <p:sp>
        <p:nvSpPr>
          <p:cNvPr id="20" name="Title 1"/>
          <p:cNvSpPr txBox="1">
            <a:spLocks/>
          </p:cNvSpPr>
          <p:nvPr/>
        </p:nvSpPr>
        <p:spPr>
          <a:xfrm>
            <a:off x="3702803" y="4444539"/>
            <a:ext cx="4799439" cy="476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Rotation rates in body frame</a:t>
            </a:r>
            <a:endParaRPr lang="en-US" sz="24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8399" y="4836723"/>
            <a:ext cx="952500" cy="361950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3291840" y="1223675"/>
            <a:ext cx="0" cy="3750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643516" y="1223674"/>
            <a:ext cx="0" cy="3750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59827" y="1754482"/>
            <a:ext cx="1137134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13840" y="4452638"/>
            <a:ext cx="1137134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89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41711" y="0"/>
            <a:ext cx="10515600" cy="942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Sailboat Simulation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17394" y="714690"/>
            <a:ext cx="2895387" cy="71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Animation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077" y="1526008"/>
            <a:ext cx="8306211" cy="504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67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0" y="181965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Stability Test and Results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6102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41711" y="0"/>
            <a:ext cx="10515600" cy="942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Directional Stability-Basic Idea</a:t>
            </a:r>
            <a:endParaRPr lang="en-US" dirty="0"/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329183" y="1272293"/>
            <a:ext cx="10564959" cy="476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Remain on-course without constantly steering (no onboard power)</a:t>
            </a:r>
            <a:endParaRPr lang="en-US" sz="3200" dirty="0"/>
          </a:p>
        </p:txBody>
      </p:sp>
      <p:sp>
        <p:nvSpPr>
          <p:cNvPr id="41" name="Title 1"/>
          <p:cNvSpPr txBox="1">
            <a:spLocks/>
          </p:cNvSpPr>
          <p:nvPr/>
        </p:nvSpPr>
        <p:spPr>
          <a:xfrm rot="18827032">
            <a:off x="2011810" y="3580352"/>
            <a:ext cx="2517256" cy="4137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Desired course</a:t>
            </a:r>
            <a:endParaRPr lang="en-US" sz="2800" dirty="0"/>
          </a:p>
        </p:txBody>
      </p:sp>
      <p:grpSp>
        <p:nvGrpSpPr>
          <p:cNvPr id="49" name="Group 48"/>
          <p:cNvGrpSpPr/>
          <p:nvPr/>
        </p:nvGrpSpPr>
        <p:grpSpPr>
          <a:xfrm>
            <a:off x="305341" y="3174770"/>
            <a:ext cx="5333942" cy="3595948"/>
            <a:chOff x="305341" y="3174770"/>
            <a:chExt cx="5333942" cy="359594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510061">
              <a:off x="305341" y="5287111"/>
              <a:ext cx="1652159" cy="853514"/>
            </a:xfrm>
            <a:prstGeom prst="rect">
              <a:avLst/>
            </a:prstGeom>
          </p:spPr>
        </p:pic>
        <p:sp>
          <p:nvSpPr>
            <p:cNvPr id="10" name="Freeform 9"/>
            <p:cNvSpPr/>
            <p:nvPr/>
          </p:nvSpPr>
          <p:spPr>
            <a:xfrm>
              <a:off x="1965857" y="4570679"/>
              <a:ext cx="2719668" cy="1377838"/>
            </a:xfrm>
            <a:custGeom>
              <a:avLst/>
              <a:gdLst>
                <a:gd name="connsiteX0" fmla="*/ 0 w 2802194"/>
                <a:gd name="connsiteY0" fmla="*/ 846896 h 1377838"/>
                <a:gd name="connsiteX1" fmla="*/ 1002890 w 2802194"/>
                <a:gd name="connsiteY1" fmla="*/ 148806 h 1377838"/>
                <a:gd name="connsiteX2" fmla="*/ 2015613 w 2802194"/>
                <a:gd name="connsiteY2" fmla="*/ 20987 h 1377838"/>
                <a:gd name="connsiteX3" fmla="*/ 2644877 w 2802194"/>
                <a:gd name="connsiteY3" fmla="*/ 453606 h 1377838"/>
                <a:gd name="connsiteX4" fmla="*/ 2802194 w 2802194"/>
                <a:gd name="connsiteY4" fmla="*/ 1377838 h 1377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2194" h="1377838">
                  <a:moveTo>
                    <a:pt x="0" y="846896"/>
                  </a:moveTo>
                  <a:cubicBezTo>
                    <a:pt x="333477" y="566676"/>
                    <a:pt x="666955" y="286457"/>
                    <a:pt x="1002890" y="148806"/>
                  </a:cubicBezTo>
                  <a:cubicBezTo>
                    <a:pt x="1338825" y="11155"/>
                    <a:pt x="1741949" y="-29813"/>
                    <a:pt x="2015613" y="20987"/>
                  </a:cubicBezTo>
                  <a:cubicBezTo>
                    <a:pt x="2289277" y="71787"/>
                    <a:pt x="2513780" y="227464"/>
                    <a:pt x="2644877" y="453606"/>
                  </a:cubicBezTo>
                  <a:cubicBezTo>
                    <a:pt x="2775974" y="679748"/>
                    <a:pt x="2789084" y="1028793"/>
                    <a:pt x="2802194" y="1377838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10" idx="4"/>
            </p:cNvCxnSpPr>
            <p:nvPr/>
          </p:nvCxnSpPr>
          <p:spPr>
            <a:xfrm>
              <a:off x="4685525" y="5948517"/>
              <a:ext cx="0" cy="3637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9" idx="3"/>
            </p:cNvCxnSpPr>
            <p:nvPr/>
          </p:nvCxnSpPr>
          <p:spPr>
            <a:xfrm flipV="1">
              <a:off x="1916327" y="3174770"/>
              <a:ext cx="2200426" cy="2281555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itle 1"/>
            <p:cNvSpPr txBox="1">
              <a:spLocks/>
            </p:cNvSpPr>
            <p:nvPr/>
          </p:nvSpPr>
          <p:spPr>
            <a:xfrm>
              <a:off x="3122027" y="6356966"/>
              <a:ext cx="2517256" cy="4137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50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dirty="0" smtClean="0"/>
                <a:t>Actual Trajectory</a:t>
              </a:r>
              <a:endParaRPr lang="en-US" sz="32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326163" y="3155723"/>
            <a:ext cx="5078906" cy="2965856"/>
            <a:chOff x="259915" y="3138787"/>
            <a:chExt cx="5078906" cy="2965856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489534">
              <a:off x="259915" y="5251129"/>
              <a:ext cx="1652159" cy="853514"/>
            </a:xfrm>
            <a:prstGeom prst="rect">
              <a:avLst/>
            </a:prstGeom>
          </p:spPr>
        </p:pic>
        <p:cxnSp>
          <p:nvCxnSpPr>
            <p:cNvPr id="53" name="Straight Arrow Connector 52"/>
            <p:cNvCxnSpPr>
              <a:stCxn id="60" idx="3"/>
            </p:cNvCxnSpPr>
            <p:nvPr/>
          </p:nvCxnSpPr>
          <p:spPr>
            <a:xfrm flipV="1">
              <a:off x="4464099" y="4171795"/>
              <a:ext cx="285137" cy="216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51" idx="3"/>
            </p:cNvCxnSpPr>
            <p:nvPr/>
          </p:nvCxnSpPr>
          <p:spPr>
            <a:xfrm flipV="1">
              <a:off x="1869350" y="3138787"/>
              <a:ext cx="2201977" cy="2276874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itle 1"/>
            <p:cNvSpPr txBox="1">
              <a:spLocks/>
            </p:cNvSpPr>
            <p:nvPr/>
          </p:nvSpPr>
          <p:spPr>
            <a:xfrm rot="19605305">
              <a:off x="2821565" y="4827024"/>
              <a:ext cx="2517256" cy="4137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50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dirty="0" smtClean="0"/>
                <a:t>Actual Trajectory</a:t>
              </a:r>
              <a:endParaRPr lang="en-US" sz="3200" dirty="0"/>
            </a:p>
          </p:txBody>
        </p:sp>
      </p:grpSp>
      <p:sp>
        <p:nvSpPr>
          <p:cNvPr id="56" name="Title 1"/>
          <p:cNvSpPr txBox="1">
            <a:spLocks/>
          </p:cNvSpPr>
          <p:nvPr/>
        </p:nvSpPr>
        <p:spPr>
          <a:xfrm rot="18852045">
            <a:off x="7853154" y="3746514"/>
            <a:ext cx="2517256" cy="4137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Desired course</a:t>
            </a:r>
            <a:endParaRPr lang="en-US" sz="2800" dirty="0"/>
          </a:p>
        </p:txBody>
      </p:sp>
      <p:sp>
        <p:nvSpPr>
          <p:cNvPr id="60" name="Freeform 59"/>
          <p:cNvSpPr/>
          <p:nvPr/>
        </p:nvSpPr>
        <p:spPr>
          <a:xfrm>
            <a:off x="7944464" y="4404851"/>
            <a:ext cx="2585883" cy="1042219"/>
          </a:xfrm>
          <a:custGeom>
            <a:avLst/>
            <a:gdLst>
              <a:gd name="connsiteX0" fmla="*/ 0 w 2467896"/>
              <a:gd name="connsiteY0" fmla="*/ 1376516 h 1376516"/>
              <a:gd name="connsiteX1" fmla="*/ 422787 w 2467896"/>
              <a:gd name="connsiteY1" fmla="*/ 1356851 h 1376516"/>
              <a:gd name="connsiteX2" fmla="*/ 1081548 w 2467896"/>
              <a:gd name="connsiteY2" fmla="*/ 1179871 h 1376516"/>
              <a:gd name="connsiteX3" fmla="*/ 2467896 w 2467896"/>
              <a:gd name="connsiteY3" fmla="*/ 0 h 1376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7896" h="1376516">
                <a:moveTo>
                  <a:pt x="0" y="1376516"/>
                </a:moveTo>
                <a:lnTo>
                  <a:pt x="422787" y="1356851"/>
                </a:lnTo>
                <a:cubicBezTo>
                  <a:pt x="603045" y="1324077"/>
                  <a:pt x="740697" y="1406013"/>
                  <a:pt x="1081548" y="1179871"/>
                </a:cubicBezTo>
                <a:cubicBezTo>
                  <a:pt x="1422399" y="953729"/>
                  <a:pt x="1945147" y="476864"/>
                  <a:pt x="2467896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/>
          <p:cNvCxnSpPr/>
          <p:nvPr/>
        </p:nvCxnSpPr>
        <p:spPr>
          <a:xfrm>
            <a:off x="329183" y="2717202"/>
            <a:ext cx="1137134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5936351" y="2278682"/>
            <a:ext cx="0" cy="44920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itle 1"/>
          <p:cNvSpPr txBox="1">
            <a:spLocks/>
          </p:cNvSpPr>
          <p:nvPr/>
        </p:nvSpPr>
        <p:spPr>
          <a:xfrm>
            <a:off x="1609980" y="2126142"/>
            <a:ext cx="2864914" cy="624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Unstable</a:t>
            </a:r>
            <a:endParaRPr lang="en-US" sz="3600" dirty="0"/>
          </a:p>
        </p:txBody>
      </p:sp>
      <p:sp>
        <p:nvSpPr>
          <p:cNvPr id="72" name="Title 1"/>
          <p:cNvSpPr txBox="1">
            <a:spLocks/>
          </p:cNvSpPr>
          <p:nvPr/>
        </p:nvSpPr>
        <p:spPr>
          <a:xfrm>
            <a:off x="7397809" y="2150116"/>
            <a:ext cx="2864914" cy="624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Stable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5961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41711" y="0"/>
            <a:ext cx="10515600" cy="942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Test Stability in Simulation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48" y="2471002"/>
            <a:ext cx="3803008" cy="356814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281" y="2471002"/>
            <a:ext cx="3783544" cy="356814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3550" y="2471002"/>
            <a:ext cx="3639866" cy="356814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681259" y="1756313"/>
            <a:ext cx="2895387" cy="71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Air Rudder</a:t>
            </a:r>
            <a:endParaRPr lang="en-US" sz="36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06225" y="1756312"/>
            <a:ext cx="2895387" cy="71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Water Rudder</a:t>
            </a:r>
            <a:endParaRPr lang="en-US" sz="36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756293" y="1756311"/>
            <a:ext cx="2895387" cy="71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Tail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8525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711" y="1539507"/>
            <a:ext cx="10515600" cy="45958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Inherent Directional Stability:</a:t>
            </a:r>
          </a:p>
          <a:p>
            <a:r>
              <a:rPr lang="en-US" dirty="0" smtClean="0"/>
              <a:t>Return </a:t>
            </a:r>
            <a:r>
              <a:rPr lang="en-US" dirty="0"/>
              <a:t>to desired heading regardless of initial heading</a:t>
            </a:r>
          </a:p>
          <a:p>
            <a:r>
              <a:rPr lang="en-US" dirty="0"/>
              <a:t>Resist small disturbances (wind gust</a:t>
            </a:r>
            <a:r>
              <a:rPr lang="en-US" dirty="0" smtClean="0"/>
              <a:t>)</a:t>
            </a:r>
          </a:p>
          <a:p>
            <a:r>
              <a:rPr lang="en-US" dirty="0" smtClean="0"/>
              <a:t>Sail with stability both upwind and downwind</a:t>
            </a:r>
          </a:p>
          <a:p>
            <a:r>
              <a:rPr lang="en-US" dirty="0" smtClean="0"/>
              <a:t>Do all this without constant energy expense or mechanical response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41711" y="0"/>
            <a:ext cx="10515600" cy="942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Inherent Directional Stability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66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41711" y="0"/>
            <a:ext cx="10515600" cy="942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Test Stability in Simulation</a:t>
            </a:r>
            <a:endParaRPr lang="en-US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97593" y="1118258"/>
            <a:ext cx="2895387" cy="71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Water Rudder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93" y="1832947"/>
            <a:ext cx="3041276" cy="285345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0" name="Group 9"/>
          <p:cNvGrpSpPr/>
          <p:nvPr/>
        </p:nvGrpSpPr>
        <p:grpSpPr>
          <a:xfrm>
            <a:off x="4364150" y="2300748"/>
            <a:ext cx="5625424" cy="4389639"/>
            <a:chOff x="5005638" y="1179770"/>
            <a:chExt cx="5253475" cy="425873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/>
            <a:srcRect l="2548" t="3662" r="39481" b="33561"/>
            <a:stretch/>
          </p:blipFill>
          <p:spPr>
            <a:xfrm>
              <a:off x="5005638" y="1179770"/>
              <a:ext cx="5253475" cy="425873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402079">
              <a:off x="8620344" y="3849123"/>
              <a:ext cx="606615" cy="930888"/>
            </a:xfrm>
            <a:prstGeom prst="rect">
              <a:avLst/>
            </a:prstGeom>
          </p:spPr>
        </p:pic>
      </p:grpSp>
      <p:sp>
        <p:nvSpPr>
          <p:cNvPr id="15" name="Title 1"/>
          <p:cNvSpPr txBox="1">
            <a:spLocks/>
          </p:cNvSpPr>
          <p:nvPr/>
        </p:nvSpPr>
        <p:spPr>
          <a:xfrm>
            <a:off x="4218261" y="1185500"/>
            <a:ext cx="6435810" cy="31324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Inefficient (very slow) stable sailing directions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algn="ctr"/>
            <a:endParaRPr lang="en-US" sz="28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7696" y="1063411"/>
            <a:ext cx="829615" cy="82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7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41711" y="0"/>
            <a:ext cx="10515600" cy="942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Test Stability in Simulation</a:t>
            </a:r>
            <a:endParaRPr lang="en-US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8100" y="1094867"/>
            <a:ext cx="2895387" cy="71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Air Rudder</a:t>
            </a:r>
            <a:endParaRPr lang="en-US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93" y="1809556"/>
            <a:ext cx="3050514" cy="287684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4257590" y="1553914"/>
            <a:ext cx="6435810" cy="31324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Limited range of stable directions:</a:t>
            </a:r>
          </a:p>
          <a:p>
            <a:endParaRPr lang="en-US" sz="2800" dirty="0" smtClean="0"/>
          </a:p>
          <a:p>
            <a:pPr algn="ctr"/>
            <a:endParaRPr lang="en-US" sz="28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592" y="1405925"/>
            <a:ext cx="829615" cy="829615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 rot="17981183">
            <a:off x="7862119" y="2518072"/>
            <a:ext cx="819580" cy="1777906"/>
            <a:chOff x="7053311" y="2871889"/>
            <a:chExt cx="819580" cy="1777906"/>
          </a:xfrm>
        </p:grpSpPr>
        <p:grpSp>
          <p:nvGrpSpPr>
            <p:cNvPr id="17" name="Group 16"/>
            <p:cNvGrpSpPr/>
            <p:nvPr/>
          </p:nvGrpSpPr>
          <p:grpSpPr>
            <a:xfrm rot="20421904">
              <a:off x="7053311" y="2871889"/>
              <a:ext cx="819580" cy="1777906"/>
              <a:chOff x="4432287" y="855899"/>
              <a:chExt cx="902083" cy="2073512"/>
            </a:xfrm>
          </p:grpSpPr>
          <p:sp>
            <p:nvSpPr>
              <p:cNvPr id="19" name="Flowchart: Delay 18"/>
              <p:cNvSpPr/>
              <p:nvPr/>
            </p:nvSpPr>
            <p:spPr>
              <a:xfrm rot="17486932">
                <a:off x="3965971" y="1322215"/>
                <a:ext cx="1834715" cy="902083"/>
              </a:xfrm>
              <a:prstGeom prst="flowChartDelay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reeform 19"/>
              <p:cNvSpPr/>
              <p:nvPr/>
            </p:nvSpPr>
            <p:spPr>
              <a:xfrm rot="16159045">
                <a:off x="4390676" y="2585072"/>
                <a:ext cx="575720" cy="112958"/>
              </a:xfrm>
              <a:custGeom>
                <a:avLst/>
                <a:gdLst>
                  <a:gd name="connsiteX0" fmla="*/ 25 w 3394480"/>
                  <a:gd name="connsiteY0" fmla="*/ 347497 h 381567"/>
                  <a:gd name="connsiteX1" fmla="*/ 2990113 w 3394480"/>
                  <a:gd name="connsiteY1" fmla="*/ 329209 h 381567"/>
                  <a:gd name="connsiteX2" fmla="*/ 3044977 w 3394480"/>
                  <a:gd name="connsiteY2" fmla="*/ 25 h 381567"/>
                  <a:gd name="connsiteX3" fmla="*/ 25 w 3394480"/>
                  <a:gd name="connsiteY3" fmla="*/ 347497 h 381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94480" h="381567">
                    <a:moveTo>
                      <a:pt x="25" y="347497"/>
                    </a:moveTo>
                    <a:cubicBezTo>
                      <a:pt x="-9119" y="402361"/>
                      <a:pt x="2482621" y="387121"/>
                      <a:pt x="2990113" y="329209"/>
                    </a:cubicBezTo>
                    <a:cubicBezTo>
                      <a:pt x="3497605" y="271297"/>
                      <a:pt x="3540277" y="-3023"/>
                      <a:pt x="3044977" y="25"/>
                    </a:cubicBezTo>
                    <a:cubicBezTo>
                      <a:pt x="2549677" y="3073"/>
                      <a:pt x="9169" y="292633"/>
                      <a:pt x="25" y="347497"/>
                    </a:cubicBezTo>
                    <a:close/>
                  </a:path>
                </a:pathLst>
              </a:custGeom>
              <a:solidFill>
                <a:srgbClr val="92D05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1" name="Freeform 20"/>
              <p:cNvSpPr/>
              <p:nvPr/>
            </p:nvSpPr>
            <p:spPr>
              <a:xfrm rot="17590032">
                <a:off x="4435494" y="1683453"/>
                <a:ext cx="918516" cy="111749"/>
              </a:xfrm>
              <a:custGeom>
                <a:avLst/>
                <a:gdLst>
                  <a:gd name="connsiteX0" fmla="*/ 25 w 3394480"/>
                  <a:gd name="connsiteY0" fmla="*/ 347497 h 381567"/>
                  <a:gd name="connsiteX1" fmla="*/ 2990113 w 3394480"/>
                  <a:gd name="connsiteY1" fmla="*/ 329209 h 381567"/>
                  <a:gd name="connsiteX2" fmla="*/ 3044977 w 3394480"/>
                  <a:gd name="connsiteY2" fmla="*/ 25 h 381567"/>
                  <a:gd name="connsiteX3" fmla="*/ 25 w 3394480"/>
                  <a:gd name="connsiteY3" fmla="*/ 347497 h 381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94480" h="381567">
                    <a:moveTo>
                      <a:pt x="25" y="347497"/>
                    </a:moveTo>
                    <a:cubicBezTo>
                      <a:pt x="-9119" y="402361"/>
                      <a:pt x="2482621" y="387121"/>
                      <a:pt x="2990113" y="329209"/>
                    </a:cubicBezTo>
                    <a:cubicBezTo>
                      <a:pt x="3497605" y="271297"/>
                      <a:pt x="3540277" y="-3023"/>
                      <a:pt x="3044977" y="25"/>
                    </a:cubicBezTo>
                    <a:cubicBezTo>
                      <a:pt x="2549677" y="3073"/>
                      <a:pt x="9169" y="292633"/>
                      <a:pt x="25" y="347497"/>
                    </a:cubicBezTo>
                    <a:close/>
                  </a:path>
                </a:pathLst>
              </a:cu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8" name="Freeform 17"/>
            <p:cNvSpPr/>
            <p:nvPr/>
          </p:nvSpPr>
          <p:spPr>
            <a:xfrm rot="15641273">
              <a:off x="7107416" y="3460638"/>
              <a:ext cx="774869" cy="168949"/>
            </a:xfrm>
            <a:custGeom>
              <a:avLst/>
              <a:gdLst>
                <a:gd name="connsiteX0" fmla="*/ 25 w 3394480"/>
                <a:gd name="connsiteY0" fmla="*/ 347497 h 381567"/>
                <a:gd name="connsiteX1" fmla="*/ 2990113 w 3394480"/>
                <a:gd name="connsiteY1" fmla="*/ 329209 h 381567"/>
                <a:gd name="connsiteX2" fmla="*/ 3044977 w 3394480"/>
                <a:gd name="connsiteY2" fmla="*/ 25 h 381567"/>
                <a:gd name="connsiteX3" fmla="*/ 25 w 3394480"/>
                <a:gd name="connsiteY3" fmla="*/ 347497 h 38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4480" h="381567">
                  <a:moveTo>
                    <a:pt x="25" y="347497"/>
                  </a:moveTo>
                  <a:cubicBezTo>
                    <a:pt x="-9119" y="402361"/>
                    <a:pt x="2482621" y="387121"/>
                    <a:pt x="2990113" y="329209"/>
                  </a:cubicBezTo>
                  <a:cubicBezTo>
                    <a:pt x="3497605" y="271297"/>
                    <a:pt x="3540277" y="-3023"/>
                    <a:pt x="3044977" y="25"/>
                  </a:cubicBezTo>
                  <a:cubicBezTo>
                    <a:pt x="2549677" y="3073"/>
                    <a:pt x="9169" y="292633"/>
                    <a:pt x="25" y="347497"/>
                  </a:cubicBezTo>
                  <a:close/>
                </a:path>
              </a:pathLst>
            </a:custGeom>
            <a:solidFill>
              <a:srgbClr val="FFC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 rot="3659276">
            <a:off x="7995128" y="4974676"/>
            <a:ext cx="995393" cy="1573152"/>
            <a:chOff x="6886890" y="2900687"/>
            <a:chExt cx="995393" cy="1573152"/>
          </a:xfrm>
        </p:grpSpPr>
        <p:grpSp>
          <p:nvGrpSpPr>
            <p:cNvPr id="23" name="Group 22"/>
            <p:cNvGrpSpPr/>
            <p:nvPr/>
          </p:nvGrpSpPr>
          <p:grpSpPr>
            <a:xfrm rot="20421904">
              <a:off x="6886890" y="2900687"/>
              <a:ext cx="955550" cy="1573152"/>
              <a:chOff x="4282629" y="855899"/>
              <a:chExt cx="1051741" cy="1834715"/>
            </a:xfrm>
          </p:grpSpPr>
          <p:sp>
            <p:nvSpPr>
              <p:cNvPr id="25" name="Flowchart: Delay 24"/>
              <p:cNvSpPr/>
              <p:nvPr/>
            </p:nvSpPr>
            <p:spPr>
              <a:xfrm rot="17486932">
                <a:off x="3965971" y="1322215"/>
                <a:ext cx="1834715" cy="902083"/>
              </a:xfrm>
              <a:prstGeom prst="flowChartDelay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 25"/>
              <p:cNvSpPr/>
              <p:nvPr/>
            </p:nvSpPr>
            <p:spPr>
              <a:xfrm rot="19415381">
                <a:off x="4282629" y="2560522"/>
                <a:ext cx="543337" cy="119690"/>
              </a:xfrm>
              <a:custGeom>
                <a:avLst/>
                <a:gdLst>
                  <a:gd name="connsiteX0" fmla="*/ 25 w 3394480"/>
                  <a:gd name="connsiteY0" fmla="*/ 347497 h 381567"/>
                  <a:gd name="connsiteX1" fmla="*/ 2990113 w 3394480"/>
                  <a:gd name="connsiteY1" fmla="*/ 329209 h 381567"/>
                  <a:gd name="connsiteX2" fmla="*/ 3044977 w 3394480"/>
                  <a:gd name="connsiteY2" fmla="*/ 25 h 381567"/>
                  <a:gd name="connsiteX3" fmla="*/ 25 w 3394480"/>
                  <a:gd name="connsiteY3" fmla="*/ 347497 h 381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94480" h="381567">
                    <a:moveTo>
                      <a:pt x="25" y="347497"/>
                    </a:moveTo>
                    <a:cubicBezTo>
                      <a:pt x="-9119" y="402361"/>
                      <a:pt x="2482621" y="387121"/>
                      <a:pt x="2990113" y="329209"/>
                    </a:cubicBezTo>
                    <a:cubicBezTo>
                      <a:pt x="3497605" y="271297"/>
                      <a:pt x="3540277" y="-3023"/>
                      <a:pt x="3044977" y="25"/>
                    </a:cubicBezTo>
                    <a:cubicBezTo>
                      <a:pt x="2549677" y="3073"/>
                      <a:pt x="9169" y="292633"/>
                      <a:pt x="25" y="347497"/>
                    </a:cubicBezTo>
                    <a:close/>
                  </a:path>
                </a:pathLst>
              </a:custGeom>
              <a:solidFill>
                <a:srgbClr val="92D05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7" name="Freeform 26"/>
              <p:cNvSpPr/>
              <p:nvPr/>
            </p:nvSpPr>
            <p:spPr>
              <a:xfrm rot="17590032">
                <a:off x="4435494" y="1683453"/>
                <a:ext cx="918516" cy="111749"/>
              </a:xfrm>
              <a:custGeom>
                <a:avLst/>
                <a:gdLst>
                  <a:gd name="connsiteX0" fmla="*/ 25 w 3394480"/>
                  <a:gd name="connsiteY0" fmla="*/ 347497 h 381567"/>
                  <a:gd name="connsiteX1" fmla="*/ 2990113 w 3394480"/>
                  <a:gd name="connsiteY1" fmla="*/ 329209 h 381567"/>
                  <a:gd name="connsiteX2" fmla="*/ 3044977 w 3394480"/>
                  <a:gd name="connsiteY2" fmla="*/ 25 h 381567"/>
                  <a:gd name="connsiteX3" fmla="*/ 25 w 3394480"/>
                  <a:gd name="connsiteY3" fmla="*/ 347497 h 381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94480" h="381567">
                    <a:moveTo>
                      <a:pt x="25" y="347497"/>
                    </a:moveTo>
                    <a:cubicBezTo>
                      <a:pt x="-9119" y="402361"/>
                      <a:pt x="2482621" y="387121"/>
                      <a:pt x="2990113" y="329209"/>
                    </a:cubicBezTo>
                    <a:cubicBezTo>
                      <a:pt x="3497605" y="271297"/>
                      <a:pt x="3540277" y="-3023"/>
                      <a:pt x="3044977" y="25"/>
                    </a:cubicBezTo>
                    <a:cubicBezTo>
                      <a:pt x="2549677" y="3073"/>
                      <a:pt x="9169" y="292633"/>
                      <a:pt x="25" y="347497"/>
                    </a:cubicBezTo>
                    <a:close/>
                  </a:path>
                </a:pathLst>
              </a:cu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24" name="Freeform 23"/>
            <p:cNvSpPr/>
            <p:nvPr/>
          </p:nvSpPr>
          <p:spPr>
            <a:xfrm rot="9096342">
              <a:off x="7107414" y="3460638"/>
              <a:ext cx="774869" cy="168949"/>
            </a:xfrm>
            <a:custGeom>
              <a:avLst/>
              <a:gdLst>
                <a:gd name="connsiteX0" fmla="*/ 25 w 3394480"/>
                <a:gd name="connsiteY0" fmla="*/ 347497 h 381567"/>
                <a:gd name="connsiteX1" fmla="*/ 2990113 w 3394480"/>
                <a:gd name="connsiteY1" fmla="*/ 329209 h 381567"/>
                <a:gd name="connsiteX2" fmla="*/ 3044977 w 3394480"/>
                <a:gd name="connsiteY2" fmla="*/ 25 h 381567"/>
                <a:gd name="connsiteX3" fmla="*/ 25 w 3394480"/>
                <a:gd name="connsiteY3" fmla="*/ 347497 h 38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4480" h="381567">
                  <a:moveTo>
                    <a:pt x="25" y="347497"/>
                  </a:moveTo>
                  <a:cubicBezTo>
                    <a:pt x="-9119" y="402361"/>
                    <a:pt x="2482621" y="387121"/>
                    <a:pt x="2990113" y="329209"/>
                  </a:cubicBezTo>
                  <a:cubicBezTo>
                    <a:pt x="3497605" y="271297"/>
                    <a:pt x="3540277" y="-3023"/>
                    <a:pt x="3044977" y="25"/>
                  </a:cubicBezTo>
                  <a:cubicBezTo>
                    <a:pt x="2549677" y="3073"/>
                    <a:pt x="9169" y="292633"/>
                    <a:pt x="25" y="347497"/>
                  </a:cubicBezTo>
                  <a:close/>
                </a:path>
              </a:pathLst>
            </a:custGeom>
            <a:solidFill>
              <a:srgbClr val="FFC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257590" y="3673245"/>
            <a:ext cx="1872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True Wind</a:t>
            </a:r>
            <a:endParaRPr lang="en-US" sz="2800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4796396" y="4240996"/>
            <a:ext cx="7615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9583120" y="3058527"/>
            <a:ext cx="22967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Small disturbance causes stable rudder force</a:t>
            </a:r>
            <a:endParaRPr lang="en-US" sz="2000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7812399" y="6170076"/>
            <a:ext cx="114265" cy="4384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 rot="8794298" flipV="1">
            <a:off x="7630291" y="5201206"/>
            <a:ext cx="564314" cy="132113"/>
            <a:chOff x="2895854" y="2689393"/>
            <a:chExt cx="1682750" cy="185887"/>
          </a:xfrm>
        </p:grpSpPr>
        <p:sp>
          <p:nvSpPr>
            <p:cNvPr id="34" name="Freeform 33"/>
            <p:cNvSpPr/>
            <p:nvPr/>
          </p:nvSpPr>
          <p:spPr>
            <a:xfrm>
              <a:off x="2895854" y="2689393"/>
              <a:ext cx="1517650" cy="185887"/>
            </a:xfrm>
            <a:custGeom>
              <a:avLst/>
              <a:gdLst>
                <a:gd name="connsiteX0" fmla="*/ 0 w 1517650"/>
                <a:gd name="connsiteY0" fmla="*/ 185887 h 185887"/>
                <a:gd name="connsiteX1" fmla="*/ 361950 w 1517650"/>
                <a:gd name="connsiteY1" fmla="*/ 65237 h 185887"/>
                <a:gd name="connsiteX2" fmla="*/ 774700 w 1517650"/>
                <a:gd name="connsiteY2" fmla="*/ 1737 h 185887"/>
                <a:gd name="connsiteX3" fmla="*/ 1168400 w 1517650"/>
                <a:gd name="connsiteY3" fmla="*/ 27137 h 185887"/>
                <a:gd name="connsiteX4" fmla="*/ 1517650 w 1517650"/>
                <a:gd name="connsiteY4" fmla="*/ 122387 h 18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650" h="185887">
                  <a:moveTo>
                    <a:pt x="0" y="185887"/>
                  </a:moveTo>
                  <a:cubicBezTo>
                    <a:pt x="116416" y="140908"/>
                    <a:pt x="232833" y="95929"/>
                    <a:pt x="361950" y="65237"/>
                  </a:cubicBezTo>
                  <a:cubicBezTo>
                    <a:pt x="491067" y="34545"/>
                    <a:pt x="640292" y="8087"/>
                    <a:pt x="774700" y="1737"/>
                  </a:cubicBezTo>
                  <a:cubicBezTo>
                    <a:pt x="909108" y="-4613"/>
                    <a:pt x="1044575" y="7029"/>
                    <a:pt x="1168400" y="27137"/>
                  </a:cubicBezTo>
                  <a:cubicBezTo>
                    <a:pt x="1292225" y="47245"/>
                    <a:pt x="1404937" y="84816"/>
                    <a:pt x="1517650" y="122387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413504" y="2811780"/>
              <a:ext cx="165100" cy="635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3329083" flipV="1">
            <a:off x="7162980" y="3561892"/>
            <a:ext cx="564314" cy="132113"/>
            <a:chOff x="2895854" y="2689393"/>
            <a:chExt cx="1682750" cy="185887"/>
          </a:xfrm>
        </p:grpSpPr>
        <p:sp>
          <p:nvSpPr>
            <p:cNvPr id="37" name="Freeform 36"/>
            <p:cNvSpPr/>
            <p:nvPr/>
          </p:nvSpPr>
          <p:spPr>
            <a:xfrm>
              <a:off x="2895854" y="2689393"/>
              <a:ext cx="1517650" cy="185887"/>
            </a:xfrm>
            <a:custGeom>
              <a:avLst/>
              <a:gdLst>
                <a:gd name="connsiteX0" fmla="*/ 0 w 1517650"/>
                <a:gd name="connsiteY0" fmla="*/ 185887 h 185887"/>
                <a:gd name="connsiteX1" fmla="*/ 361950 w 1517650"/>
                <a:gd name="connsiteY1" fmla="*/ 65237 h 185887"/>
                <a:gd name="connsiteX2" fmla="*/ 774700 w 1517650"/>
                <a:gd name="connsiteY2" fmla="*/ 1737 h 185887"/>
                <a:gd name="connsiteX3" fmla="*/ 1168400 w 1517650"/>
                <a:gd name="connsiteY3" fmla="*/ 27137 h 185887"/>
                <a:gd name="connsiteX4" fmla="*/ 1517650 w 1517650"/>
                <a:gd name="connsiteY4" fmla="*/ 122387 h 18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650" h="185887">
                  <a:moveTo>
                    <a:pt x="0" y="185887"/>
                  </a:moveTo>
                  <a:cubicBezTo>
                    <a:pt x="116416" y="140908"/>
                    <a:pt x="232833" y="95929"/>
                    <a:pt x="361950" y="65237"/>
                  </a:cubicBezTo>
                  <a:cubicBezTo>
                    <a:pt x="491067" y="34545"/>
                    <a:pt x="640292" y="8087"/>
                    <a:pt x="774700" y="1737"/>
                  </a:cubicBezTo>
                  <a:cubicBezTo>
                    <a:pt x="909108" y="-4613"/>
                    <a:pt x="1044575" y="7029"/>
                    <a:pt x="1168400" y="27137"/>
                  </a:cubicBezTo>
                  <a:cubicBezTo>
                    <a:pt x="1292225" y="47245"/>
                    <a:pt x="1404937" y="84816"/>
                    <a:pt x="1517650" y="122387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4"/>
            </p:cNvCxnSpPr>
            <p:nvPr/>
          </p:nvCxnSpPr>
          <p:spPr>
            <a:xfrm>
              <a:off x="4413504" y="2811780"/>
              <a:ext cx="165100" cy="635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/>
          <p:cNvCxnSpPr/>
          <p:nvPr/>
        </p:nvCxnSpPr>
        <p:spPr>
          <a:xfrm>
            <a:off x="8881397" y="3732981"/>
            <a:ext cx="114265" cy="4384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804676" y="3769217"/>
            <a:ext cx="2296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disturbance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9545000" y="5226030"/>
            <a:ext cx="22967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Small disturbance causes unstable rudder force</a:t>
            </a:r>
            <a:endParaRPr lang="en-US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6891861" y="4805347"/>
            <a:ext cx="2296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disturbance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969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986778" y="1432874"/>
            <a:ext cx="3264577" cy="4374037"/>
          </a:xfrm>
          <a:custGeom>
            <a:avLst/>
            <a:gdLst>
              <a:gd name="connsiteX0" fmla="*/ 0 w 3267914"/>
              <a:gd name="connsiteY0" fmla="*/ 4374037 h 4374037"/>
              <a:gd name="connsiteX1" fmla="*/ 2507530 w 3267914"/>
              <a:gd name="connsiteY1" fmla="*/ 3318235 h 4374037"/>
              <a:gd name="connsiteX2" fmla="*/ 3157980 w 3267914"/>
              <a:gd name="connsiteY2" fmla="*/ 1715679 h 4374037"/>
              <a:gd name="connsiteX3" fmla="*/ 3261675 w 3267914"/>
              <a:gd name="connsiteY3" fmla="*/ 0 h 4374037"/>
              <a:gd name="connsiteX0" fmla="*/ 0 w 3267914"/>
              <a:gd name="connsiteY0" fmla="*/ 4374037 h 4374037"/>
              <a:gd name="connsiteX1" fmla="*/ 2507530 w 3267914"/>
              <a:gd name="connsiteY1" fmla="*/ 3318235 h 4374037"/>
              <a:gd name="connsiteX2" fmla="*/ 3157980 w 3267914"/>
              <a:gd name="connsiteY2" fmla="*/ 1847655 h 4374037"/>
              <a:gd name="connsiteX3" fmla="*/ 3261675 w 3267914"/>
              <a:gd name="connsiteY3" fmla="*/ 0 h 4374037"/>
              <a:gd name="connsiteX0" fmla="*/ 0 w 3264577"/>
              <a:gd name="connsiteY0" fmla="*/ 4374037 h 4374037"/>
              <a:gd name="connsiteX1" fmla="*/ 2507530 w 3264577"/>
              <a:gd name="connsiteY1" fmla="*/ 3318235 h 4374037"/>
              <a:gd name="connsiteX2" fmla="*/ 3157980 w 3264577"/>
              <a:gd name="connsiteY2" fmla="*/ 1847655 h 4374037"/>
              <a:gd name="connsiteX3" fmla="*/ 3261675 w 3264577"/>
              <a:gd name="connsiteY3" fmla="*/ 0 h 4374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4577" h="4374037">
                <a:moveTo>
                  <a:pt x="0" y="4374037"/>
                </a:moveTo>
                <a:cubicBezTo>
                  <a:pt x="990600" y="4067666"/>
                  <a:pt x="1981200" y="3739299"/>
                  <a:pt x="2507530" y="3318235"/>
                </a:cubicBezTo>
                <a:cubicBezTo>
                  <a:pt x="3033860" y="2897171"/>
                  <a:pt x="3060570" y="2438401"/>
                  <a:pt x="3157980" y="1847655"/>
                </a:cubicBezTo>
                <a:cubicBezTo>
                  <a:pt x="3255390" y="1256909"/>
                  <a:pt x="3272673" y="581320"/>
                  <a:pt x="3261675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41711" y="0"/>
            <a:ext cx="10515600" cy="942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Test Stability in Simulation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8100" y="1094867"/>
            <a:ext cx="2895387" cy="71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Tail</a:t>
            </a:r>
            <a:endParaRPr lang="en-US" sz="36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5" y="1731547"/>
            <a:ext cx="2895252" cy="2837731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7812261" y="1809556"/>
            <a:ext cx="1416423" cy="1573153"/>
            <a:chOff x="7001556" y="2777566"/>
            <a:chExt cx="1416423" cy="1573153"/>
          </a:xfrm>
        </p:grpSpPr>
        <p:grpSp>
          <p:nvGrpSpPr>
            <p:cNvPr id="6" name="Group 5"/>
            <p:cNvGrpSpPr/>
            <p:nvPr/>
          </p:nvGrpSpPr>
          <p:grpSpPr>
            <a:xfrm rot="20421904">
              <a:off x="7001556" y="2777566"/>
              <a:ext cx="1416423" cy="1573153"/>
              <a:chOff x="4432287" y="855899"/>
              <a:chExt cx="1559008" cy="1834715"/>
            </a:xfrm>
          </p:grpSpPr>
          <p:sp>
            <p:nvSpPr>
              <p:cNvPr id="7" name="Flowchart: Delay 6"/>
              <p:cNvSpPr/>
              <p:nvPr/>
            </p:nvSpPr>
            <p:spPr>
              <a:xfrm rot="17486932">
                <a:off x="3965971" y="1322215"/>
                <a:ext cx="1834715" cy="902083"/>
              </a:xfrm>
              <a:prstGeom prst="flowChartDelay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Freeform 8"/>
              <p:cNvSpPr/>
              <p:nvPr/>
            </p:nvSpPr>
            <p:spPr>
              <a:xfrm rot="12615275">
                <a:off x="5447958" y="2110090"/>
                <a:ext cx="543337" cy="119690"/>
              </a:xfrm>
              <a:custGeom>
                <a:avLst/>
                <a:gdLst>
                  <a:gd name="connsiteX0" fmla="*/ 25 w 3394480"/>
                  <a:gd name="connsiteY0" fmla="*/ 347497 h 381567"/>
                  <a:gd name="connsiteX1" fmla="*/ 2990113 w 3394480"/>
                  <a:gd name="connsiteY1" fmla="*/ 329209 h 381567"/>
                  <a:gd name="connsiteX2" fmla="*/ 3044977 w 3394480"/>
                  <a:gd name="connsiteY2" fmla="*/ 25 h 381567"/>
                  <a:gd name="connsiteX3" fmla="*/ 25 w 3394480"/>
                  <a:gd name="connsiteY3" fmla="*/ 347497 h 381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94480" h="381567">
                    <a:moveTo>
                      <a:pt x="25" y="347497"/>
                    </a:moveTo>
                    <a:cubicBezTo>
                      <a:pt x="-9119" y="402361"/>
                      <a:pt x="2482621" y="387121"/>
                      <a:pt x="2990113" y="329209"/>
                    </a:cubicBezTo>
                    <a:cubicBezTo>
                      <a:pt x="3497605" y="271297"/>
                      <a:pt x="3540277" y="-3023"/>
                      <a:pt x="3044977" y="25"/>
                    </a:cubicBezTo>
                    <a:cubicBezTo>
                      <a:pt x="2549677" y="3073"/>
                      <a:pt x="9169" y="292633"/>
                      <a:pt x="25" y="347497"/>
                    </a:cubicBezTo>
                    <a:close/>
                  </a:path>
                </a:pathLst>
              </a:custGeom>
              <a:solidFill>
                <a:srgbClr val="92D05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" name="Freeform 7"/>
              <p:cNvSpPr/>
              <p:nvPr/>
            </p:nvSpPr>
            <p:spPr>
              <a:xfrm rot="17590032">
                <a:off x="4435494" y="1683453"/>
                <a:ext cx="918516" cy="111749"/>
              </a:xfrm>
              <a:custGeom>
                <a:avLst/>
                <a:gdLst>
                  <a:gd name="connsiteX0" fmla="*/ 25 w 3394480"/>
                  <a:gd name="connsiteY0" fmla="*/ 347497 h 381567"/>
                  <a:gd name="connsiteX1" fmla="*/ 2990113 w 3394480"/>
                  <a:gd name="connsiteY1" fmla="*/ 329209 h 381567"/>
                  <a:gd name="connsiteX2" fmla="*/ 3044977 w 3394480"/>
                  <a:gd name="connsiteY2" fmla="*/ 25 h 381567"/>
                  <a:gd name="connsiteX3" fmla="*/ 25 w 3394480"/>
                  <a:gd name="connsiteY3" fmla="*/ 347497 h 381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94480" h="381567">
                    <a:moveTo>
                      <a:pt x="25" y="347497"/>
                    </a:moveTo>
                    <a:cubicBezTo>
                      <a:pt x="-9119" y="402361"/>
                      <a:pt x="2482621" y="387121"/>
                      <a:pt x="2990113" y="329209"/>
                    </a:cubicBezTo>
                    <a:cubicBezTo>
                      <a:pt x="3497605" y="271297"/>
                      <a:pt x="3540277" y="-3023"/>
                      <a:pt x="3044977" y="25"/>
                    </a:cubicBezTo>
                    <a:cubicBezTo>
                      <a:pt x="2549677" y="3073"/>
                      <a:pt x="9169" y="292633"/>
                      <a:pt x="25" y="347497"/>
                    </a:cubicBezTo>
                    <a:close/>
                  </a:path>
                </a:pathLst>
              </a:cu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1" name="Freeform 10"/>
            <p:cNvSpPr/>
            <p:nvPr/>
          </p:nvSpPr>
          <p:spPr>
            <a:xfrm rot="12366327">
              <a:off x="7107416" y="3460638"/>
              <a:ext cx="774869" cy="168949"/>
            </a:xfrm>
            <a:custGeom>
              <a:avLst/>
              <a:gdLst>
                <a:gd name="connsiteX0" fmla="*/ 25 w 3394480"/>
                <a:gd name="connsiteY0" fmla="*/ 347497 h 381567"/>
                <a:gd name="connsiteX1" fmla="*/ 2990113 w 3394480"/>
                <a:gd name="connsiteY1" fmla="*/ 329209 h 381567"/>
                <a:gd name="connsiteX2" fmla="*/ 3044977 w 3394480"/>
                <a:gd name="connsiteY2" fmla="*/ 25 h 381567"/>
                <a:gd name="connsiteX3" fmla="*/ 25 w 3394480"/>
                <a:gd name="connsiteY3" fmla="*/ 347497 h 38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4480" h="381567">
                  <a:moveTo>
                    <a:pt x="25" y="347497"/>
                  </a:moveTo>
                  <a:cubicBezTo>
                    <a:pt x="-9119" y="402361"/>
                    <a:pt x="2482621" y="387121"/>
                    <a:pt x="2990113" y="329209"/>
                  </a:cubicBezTo>
                  <a:cubicBezTo>
                    <a:pt x="3497605" y="271297"/>
                    <a:pt x="3540277" y="-3023"/>
                    <a:pt x="3044977" y="25"/>
                  </a:cubicBezTo>
                  <a:cubicBezTo>
                    <a:pt x="2549677" y="3073"/>
                    <a:pt x="9169" y="292633"/>
                    <a:pt x="25" y="347497"/>
                  </a:cubicBezTo>
                  <a:close/>
                </a:path>
              </a:pathLst>
            </a:custGeom>
            <a:solidFill>
              <a:srgbClr val="FFC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 rot="4107594">
            <a:off x="5683376" y="4849931"/>
            <a:ext cx="1416423" cy="1573153"/>
            <a:chOff x="7001556" y="2777566"/>
            <a:chExt cx="1416423" cy="1573153"/>
          </a:xfrm>
        </p:grpSpPr>
        <p:grpSp>
          <p:nvGrpSpPr>
            <p:cNvPr id="14" name="Group 13"/>
            <p:cNvGrpSpPr/>
            <p:nvPr/>
          </p:nvGrpSpPr>
          <p:grpSpPr>
            <a:xfrm rot="20421904">
              <a:off x="7001556" y="2777566"/>
              <a:ext cx="1416423" cy="1573153"/>
              <a:chOff x="4432287" y="855899"/>
              <a:chExt cx="1559008" cy="1834715"/>
            </a:xfrm>
          </p:grpSpPr>
          <p:sp>
            <p:nvSpPr>
              <p:cNvPr id="16" name="Flowchart: Delay 15"/>
              <p:cNvSpPr/>
              <p:nvPr/>
            </p:nvSpPr>
            <p:spPr>
              <a:xfrm rot="17486932">
                <a:off x="3965971" y="1322215"/>
                <a:ext cx="1834715" cy="902083"/>
              </a:xfrm>
              <a:prstGeom prst="flowChartDelay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/>
              <p:cNvSpPr/>
              <p:nvPr/>
            </p:nvSpPr>
            <p:spPr>
              <a:xfrm rot="12615275">
                <a:off x="5447958" y="2110090"/>
                <a:ext cx="543337" cy="119690"/>
              </a:xfrm>
              <a:custGeom>
                <a:avLst/>
                <a:gdLst>
                  <a:gd name="connsiteX0" fmla="*/ 25 w 3394480"/>
                  <a:gd name="connsiteY0" fmla="*/ 347497 h 381567"/>
                  <a:gd name="connsiteX1" fmla="*/ 2990113 w 3394480"/>
                  <a:gd name="connsiteY1" fmla="*/ 329209 h 381567"/>
                  <a:gd name="connsiteX2" fmla="*/ 3044977 w 3394480"/>
                  <a:gd name="connsiteY2" fmla="*/ 25 h 381567"/>
                  <a:gd name="connsiteX3" fmla="*/ 25 w 3394480"/>
                  <a:gd name="connsiteY3" fmla="*/ 347497 h 381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94480" h="381567">
                    <a:moveTo>
                      <a:pt x="25" y="347497"/>
                    </a:moveTo>
                    <a:cubicBezTo>
                      <a:pt x="-9119" y="402361"/>
                      <a:pt x="2482621" y="387121"/>
                      <a:pt x="2990113" y="329209"/>
                    </a:cubicBezTo>
                    <a:cubicBezTo>
                      <a:pt x="3497605" y="271297"/>
                      <a:pt x="3540277" y="-3023"/>
                      <a:pt x="3044977" y="25"/>
                    </a:cubicBezTo>
                    <a:cubicBezTo>
                      <a:pt x="2549677" y="3073"/>
                      <a:pt x="9169" y="292633"/>
                      <a:pt x="25" y="347497"/>
                    </a:cubicBezTo>
                    <a:close/>
                  </a:path>
                </a:pathLst>
              </a:custGeom>
              <a:solidFill>
                <a:srgbClr val="92D05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8" name="Freeform 17"/>
              <p:cNvSpPr/>
              <p:nvPr/>
            </p:nvSpPr>
            <p:spPr>
              <a:xfrm rot="17590032">
                <a:off x="4435494" y="1683453"/>
                <a:ext cx="918516" cy="111749"/>
              </a:xfrm>
              <a:custGeom>
                <a:avLst/>
                <a:gdLst>
                  <a:gd name="connsiteX0" fmla="*/ 25 w 3394480"/>
                  <a:gd name="connsiteY0" fmla="*/ 347497 h 381567"/>
                  <a:gd name="connsiteX1" fmla="*/ 2990113 w 3394480"/>
                  <a:gd name="connsiteY1" fmla="*/ 329209 h 381567"/>
                  <a:gd name="connsiteX2" fmla="*/ 3044977 w 3394480"/>
                  <a:gd name="connsiteY2" fmla="*/ 25 h 381567"/>
                  <a:gd name="connsiteX3" fmla="*/ 25 w 3394480"/>
                  <a:gd name="connsiteY3" fmla="*/ 347497 h 381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94480" h="381567">
                    <a:moveTo>
                      <a:pt x="25" y="347497"/>
                    </a:moveTo>
                    <a:cubicBezTo>
                      <a:pt x="-9119" y="402361"/>
                      <a:pt x="2482621" y="387121"/>
                      <a:pt x="2990113" y="329209"/>
                    </a:cubicBezTo>
                    <a:cubicBezTo>
                      <a:pt x="3497605" y="271297"/>
                      <a:pt x="3540277" y="-3023"/>
                      <a:pt x="3044977" y="25"/>
                    </a:cubicBezTo>
                    <a:cubicBezTo>
                      <a:pt x="2549677" y="3073"/>
                      <a:pt x="9169" y="292633"/>
                      <a:pt x="25" y="347497"/>
                    </a:cubicBezTo>
                    <a:close/>
                  </a:path>
                </a:pathLst>
              </a:custGeom>
              <a:solidFill>
                <a:srgbClr val="00B0F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5" name="Freeform 14"/>
            <p:cNvSpPr/>
            <p:nvPr/>
          </p:nvSpPr>
          <p:spPr>
            <a:xfrm rot="12366327">
              <a:off x="7107416" y="3460638"/>
              <a:ext cx="774869" cy="168949"/>
            </a:xfrm>
            <a:custGeom>
              <a:avLst/>
              <a:gdLst>
                <a:gd name="connsiteX0" fmla="*/ 25 w 3394480"/>
                <a:gd name="connsiteY0" fmla="*/ 347497 h 381567"/>
                <a:gd name="connsiteX1" fmla="*/ 2990113 w 3394480"/>
                <a:gd name="connsiteY1" fmla="*/ 329209 h 381567"/>
                <a:gd name="connsiteX2" fmla="*/ 3044977 w 3394480"/>
                <a:gd name="connsiteY2" fmla="*/ 25 h 381567"/>
                <a:gd name="connsiteX3" fmla="*/ 25 w 3394480"/>
                <a:gd name="connsiteY3" fmla="*/ 347497 h 38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4480" h="381567">
                  <a:moveTo>
                    <a:pt x="25" y="347497"/>
                  </a:moveTo>
                  <a:cubicBezTo>
                    <a:pt x="-9119" y="402361"/>
                    <a:pt x="2482621" y="387121"/>
                    <a:pt x="2990113" y="329209"/>
                  </a:cubicBezTo>
                  <a:cubicBezTo>
                    <a:pt x="3497605" y="271297"/>
                    <a:pt x="3540277" y="-3023"/>
                    <a:pt x="3044977" y="25"/>
                  </a:cubicBezTo>
                  <a:cubicBezTo>
                    <a:pt x="2549677" y="3073"/>
                    <a:pt x="9169" y="292633"/>
                    <a:pt x="25" y="347497"/>
                  </a:cubicBezTo>
                  <a:close/>
                </a:path>
              </a:pathLst>
            </a:custGeom>
            <a:solidFill>
              <a:srgbClr val="FFC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409717" y="2561831"/>
            <a:ext cx="1872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True Wind</a:t>
            </a:r>
            <a:endParaRPr lang="en-US" sz="2800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948523" y="3129582"/>
            <a:ext cx="7615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5940192" y="6208352"/>
            <a:ext cx="390189" cy="3246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923039" y="5709174"/>
            <a:ext cx="1678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Moment turns boat</a:t>
            </a:r>
            <a:endParaRPr lang="en-US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9464763" y="2188578"/>
            <a:ext cx="1678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Boat stability in right direction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0816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41711" y="0"/>
            <a:ext cx="10515600" cy="942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Test Stability in Simulation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880954" y="1847953"/>
            <a:ext cx="6421679" cy="7146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Independent of initial </a:t>
            </a:r>
            <a:r>
              <a:rPr lang="en-US" sz="2800" dirty="0"/>
              <a:t>o</a:t>
            </a:r>
            <a:r>
              <a:rPr lang="en-US" sz="2800" dirty="0" smtClean="0"/>
              <a:t>rientation in 3D simulation (for small lean)</a:t>
            </a:r>
            <a:endParaRPr lang="en-US" sz="28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8100" y="1094867"/>
            <a:ext cx="2895387" cy="71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Tail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610" y="821047"/>
            <a:ext cx="946183" cy="8782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5" y="1731547"/>
            <a:ext cx="2895252" cy="283773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2189" y="2681619"/>
            <a:ext cx="5314096" cy="415861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880954" y="984610"/>
            <a:ext cx="6421679" cy="7146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It’s Stable!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7831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41711" y="0"/>
            <a:ext cx="10515600" cy="942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Test Stability in Simulation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655860" y="975516"/>
            <a:ext cx="6814019" cy="9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2 stable equilibrium solutions in 3D simulation when lean angle becomes large.</a:t>
            </a:r>
            <a:endParaRPr lang="en-US" sz="28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8100" y="1094867"/>
            <a:ext cx="2895387" cy="71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Tail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5" y="1731547"/>
            <a:ext cx="2895252" cy="28377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670" y="2181963"/>
            <a:ext cx="5938019" cy="467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1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41711" y="0"/>
            <a:ext cx="10515600" cy="942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Test Stability in Simulation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75488" y="693165"/>
            <a:ext cx="9464040" cy="9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Explanation for multiple stable sailing directions in 3D simulation </a:t>
            </a:r>
            <a:endParaRPr lang="en-US" sz="2800" dirty="0"/>
          </a:p>
        </p:txBody>
      </p:sp>
      <p:pic>
        <p:nvPicPr>
          <p:cNvPr id="2" name="dualstability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354" end="9963"/>
                </p14:media>
              </p:ext>
            </p:extLst>
          </p:nvPr>
        </p:nvPicPr>
        <p:blipFill rotWithShape="1">
          <a:blip r:embed="rId4"/>
          <a:srcRect l="30126" t="11000" r="2718" b="6600"/>
          <a:stretch>
            <a:fillRect/>
          </a:stretch>
        </p:blipFill>
        <p:spPr>
          <a:xfrm>
            <a:off x="2263717" y="1635632"/>
            <a:ext cx="7547795" cy="498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41711" y="0"/>
            <a:ext cx="10515600" cy="942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Test Stability in Simulation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75488" y="915670"/>
            <a:ext cx="9464040" cy="9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Explanation for multiple stable sailing directions in 3D simulation 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1480"/>
          <a:stretch/>
        </p:blipFill>
        <p:spPr>
          <a:xfrm>
            <a:off x="641711" y="2066105"/>
            <a:ext cx="4470259" cy="43255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970" y="2066105"/>
            <a:ext cx="4427111" cy="432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1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711" y="1057724"/>
            <a:ext cx="8718599" cy="4871127"/>
          </a:xfrm>
        </p:spPr>
        <p:txBody>
          <a:bodyPr>
            <a:normAutofit/>
          </a:bodyPr>
          <a:lstStyle/>
          <a:p>
            <a:r>
              <a:rPr lang="en-US" dirty="0" smtClean="0"/>
              <a:t>We’ve created a MATLAB sailboat simulation to verify direction stability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/>
              <a:t>We’ve designed a directionally stable sailboat (using a tail design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Certain conditions create multiple stable directions. We will look into fixing this.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Cornell Autonomous Sailboat Team built the tail design this semester. </a:t>
            </a:r>
          </a:p>
          <a:p>
            <a:r>
              <a:rPr lang="en-US" dirty="0" smtClean="0"/>
              <a:t>Testing at Cayuga lake this weekend! </a:t>
            </a:r>
          </a:p>
          <a:p>
            <a:endParaRPr lang="en-US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41711" y="0"/>
            <a:ext cx="10515600" cy="942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Conclusions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9083" y="1514167"/>
            <a:ext cx="2851970" cy="380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1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41711" y="0"/>
            <a:ext cx="10515600" cy="942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Designs to be Tested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075" y="1887311"/>
            <a:ext cx="3498526" cy="328246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4886450" y="1270000"/>
            <a:ext cx="2895387" cy="71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Water Rudder</a:t>
            </a:r>
            <a:endParaRPr lang="en-US" sz="3600" dirty="0"/>
          </a:p>
        </p:txBody>
      </p:sp>
      <p:grpSp>
        <p:nvGrpSpPr>
          <p:cNvPr id="2" name="Group 1"/>
          <p:cNvGrpSpPr/>
          <p:nvPr/>
        </p:nvGrpSpPr>
        <p:grpSpPr>
          <a:xfrm>
            <a:off x="108155" y="1251569"/>
            <a:ext cx="11771613" cy="3918208"/>
            <a:chOff x="557178" y="3062247"/>
            <a:chExt cx="11771613" cy="391820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178" y="3697989"/>
              <a:ext cx="3480619" cy="328246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80345" y="3697989"/>
              <a:ext cx="3348446" cy="328246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9" name="Title 1"/>
            <p:cNvSpPr txBox="1">
              <a:spLocks/>
            </p:cNvSpPr>
            <p:nvPr/>
          </p:nvSpPr>
          <p:spPr>
            <a:xfrm>
              <a:off x="672254" y="3062247"/>
              <a:ext cx="2895387" cy="71468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 smtClean="0"/>
                <a:t>Air Rudder</a:t>
              </a:r>
              <a:endParaRPr lang="en-US" sz="3600" dirty="0"/>
            </a:p>
          </p:txBody>
        </p:sp>
        <p:sp>
          <p:nvSpPr>
            <p:cNvPr id="11" name="Title 1"/>
            <p:cNvSpPr txBox="1">
              <a:spLocks/>
            </p:cNvSpPr>
            <p:nvPr/>
          </p:nvSpPr>
          <p:spPr>
            <a:xfrm>
              <a:off x="9433404" y="3129838"/>
              <a:ext cx="2895387" cy="71468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 smtClean="0"/>
                <a:t>Tail</a:t>
              </a:r>
              <a:endParaRPr lang="en-US" sz="36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48670" y="1887311"/>
            <a:ext cx="3985305" cy="3135928"/>
            <a:chOff x="448670" y="1887311"/>
            <a:chExt cx="3985305" cy="313592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8670" y="1887311"/>
              <a:ext cx="2557672" cy="3135928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 flipH="1">
              <a:off x="3387295" y="2524251"/>
              <a:ext cx="1046680" cy="18620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500" dirty="0" smtClean="0"/>
                <a:t>=</a:t>
              </a:r>
              <a:endParaRPr lang="en-US" sz="1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85035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8307" y="1242372"/>
            <a:ext cx="8569579" cy="32095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41711" y="0"/>
            <a:ext cx="10515600" cy="942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64615" y="1193915"/>
            <a:ext cx="641398" cy="417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/>
              <a:t>[1]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8358593"/>
                  </p:ext>
                </p:extLst>
              </p:nvPr>
            </p:nvGraphicFramePr>
            <p:xfrm>
              <a:off x="2986405" y="3037364"/>
              <a:ext cx="6219191" cy="2228088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116330"/>
                    <a:gridCol w="1116330"/>
                    <a:gridCol w="1306195"/>
                    <a:gridCol w="742950"/>
                    <a:gridCol w="1306196"/>
                    <a:gridCol w="631190"/>
                  </a:tblGrid>
                  <a:tr h="137160">
                    <a:tc gridSpan="2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1" dirty="0" smtClean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True</a:t>
                          </a:r>
                          <a:r>
                            <a:rPr lang="en-US" sz="1100" b="1" baseline="0" dirty="0" smtClean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Wind Speed</a:t>
                          </a:r>
                          <a:endParaRPr lang="en-US" sz="1100" dirty="0" smtClean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  <m:r>
                                  <a:rPr lang="en-US" sz="11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1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  <m:r>
                                  <a:rPr lang="en-US" sz="11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r>
                                  <a:rPr lang="en-US" sz="11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1" dirty="0" smtClean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Ballast Mass</a:t>
                          </a:r>
                          <a:endParaRPr lang="en-US" sz="1100" dirty="0" smtClean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1.1 </m:t>
                                </m:r>
                                <m:r>
                                  <a:rPr lang="en-US" sz="11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𝑘𝑔</m:t>
                                </m:r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28600">
                    <a:tc rowSpan="4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Sail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dirty="0" smtClean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Chord</a:t>
                          </a:r>
                          <a:r>
                            <a:rPr lang="en-US" sz="1100" b="1" baseline="0" dirty="0" smtClean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Length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0.24</m:t>
                                </m:r>
                                <m:r>
                                  <a:rPr lang="en-US" sz="11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1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4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Water rudder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dirty="0" smtClean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Chord</a:t>
                          </a:r>
                          <a:r>
                            <a:rPr lang="en-US" sz="1100" b="1" baseline="0" dirty="0" smtClean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Length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0.1</m:t>
                                </m:r>
                                <m:r>
                                  <a:rPr lang="en-US" sz="11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1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2860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1" dirty="0" smtClean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Span</a:t>
                          </a:r>
                          <a:endParaRPr lang="en-US" sz="1100" dirty="0" smtClean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  <m:r>
                                  <a:rPr lang="en-US" sz="11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1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1" dirty="0" smtClean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Span</a:t>
                          </a:r>
                          <a:endParaRPr lang="en-US" sz="1100" dirty="0" smtClean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 smtClean="0">
                              <a:effectLst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sz="11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11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oMath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2860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1" dirty="0" smtClean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Mass</a:t>
                          </a:r>
                          <a:endParaRPr lang="en-US" sz="1100" dirty="0" smtClean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0.66</m:t>
                                </m:r>
                                <m:r>
                                  <a:rPr lang="en-US" sz="11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1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𝑘𝑔</m:t>
                                </m:r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1" dirty="0" smtClean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Mass</a:t>
                          </a:r>
                          <a:endParaRPr lang="en-US" sz="1100" dirty="0" smtClean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0.4 </m:t>
                                </m:r>
                                <m:r>
                                  <a:rPr lang="en-US" sz="11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𝑘𝑔</m:t>
                                </m:r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137862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Distance in front of C.O.M.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0 </m:t>
                                </m:r>
                                <m:r>
                                  <a:rPr lang="en-US" sz="11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Distance in front of C.O.M.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110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  <m:r>
                                  <a:rPr lang="en-US" sz="11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.4</m:t>
                                </m:r>
                                <m:r>
                                  <a:rPr lang="en-US" sz="11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1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96393">
                    <a:tc rowSpan="4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Keel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dirty="0" smtClean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Chord</a:t>
                          </a:r>
                          <a:r>
                            <a:rPr lang="en-US" sz="1100" b="1" baseline="0" dirty="0" smtClean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Length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0.04</m:t>
                                </m:r>
                                <m:r>
                                  <a:rPr lang="en-US" sz="11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1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4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Air rudder/ Tail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dirty="0" smtClean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Chord</a:t>
                          </a:r>
                          <a:r>
                            <a:rPr lang="en-US" sz="1100" b="1" baseline="0" dirty="0" smtClean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Length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0.18</m:t>
                                </m:r>
                                <m:r>
                                  <a:rPr lang="en-US" sz="11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1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96393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1" dirty="0" smtClean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Span</a:t>
                          </a:r>
                          <a:endParaRPr lang="en-US" sz="1100" dirty="0" smtClean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0.68</m:t>
                                </m:r>
                                <m:r>
                                  <a:rPr lang="en-US" sz="11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1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1" dirty="0" smtClean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Span</a:t>
                          </a:r>
                          <a:endParaRPr lang="en-US" sz="1100" dirty="0" smtClean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0.46</m:t>
                                </m:r>
                                <m:r>
                                  <a:rPr lang="en-US" sz="11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1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1" dirty="0" smtClean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Mass</a:t>
                          </a:r>
                          <a:endParaRPr lang="en-US" sz="1100" dirty="0" smtClean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0.3</m:t>
                                </m:r>
                                <m:r>
                                  <a:rPr lang="en-US" sz="11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1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𝑘𝑔</m:t>
                                </m:r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1" dirty="0" smtClean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Mass</a:t>
                          </a:r>
                          <a:endParaRPr lang="en-US" sz="1100" dirty="0" smtClean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0.04</m:t>
                                </m:r>
                                <m:r>
                                  <a:rPr lang="en-US" sz="11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1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𝑘𝑔</m:t>
                                </m:r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85725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Distance in front of C.O.M.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0 </m:t>
                                </m:r>
                                <m:r>
                                  <a:rPr lang="en-US" sz="11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Distance in front of C.O.M.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−0.4 </m:t>
                                </m:r>
                                <m:r>
                                  <a:rPr lang="en-US" sz="11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8358593"/>
                  </p:ext>
                </p:extLst>
              </p:nvPr>
            </p:nvGraphicFramePr>
            <p:xfrm>
              <a:off x="2986405" y="3037364"/>
              <a:ext cx="6219191" cy="2228088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116330"/>
                    <a:gridCol w="1116330"/>
                    <a:gridCol w="1306195"/>
                    <a:gridCol w="742950"/>
                    <a:gridCol w="1306196"/>
                    <a:gridCol w="631190"/>
                  </a:tblGrid>
                  <a:tr h="192786">
                    <a:tc gridSpan="2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1" dirty="0" smtClean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True</a:t>
                          </a:r>
                          <a:r>
                            <a:rPr lang="en-US" sz="1100" b="1" baseline="0" dirty="0" smtClean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Wind Speed</a:t>
                          </a:r>
                          <a:endParaRPr lang="en-US" sz="1100" dirty="0" smtClean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71163" t="-15625" r="-205581" b="-1081250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1" dirty="0" smtClean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Ballast Mass</a:t>
                          </a:r>
                          <a:endParaRPr lang="en-US" sz="1100" dirty="0" smtClean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883654" t="-15625" r="-1923" b="-1081250"/>
                          </a:stretch>
                        </a:blipFill>
                      </a:tcPr>
                    </a:tc>
                  </a:tr>
                  <a:tr h="228600">
                    <a:tc rowSpan="4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Sail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dirty="0" smtClean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Chord</a:t>
                          </a:r>
                          <a:r>
                            <a:rPr lang="en-US" sz="1100" b="1" baseline="0" dirty="0" smtClean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Length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71163" t="-100000" r="-205581" b="-835135"/>
                          </a:stretch>
                        </a:blipFill>
                      </a:tcPr>
                    </a:tc>
                    <a:tc rowSpan="4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Water rudder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dirty="0" smtClean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Chord</a:t>
                          </a:r>
                          <a:r>
                            <a:rPr lang="en-US" sz="1100" b="1" baseline="0" dirty="0" smtClean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Length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883654" t="-100000" r="-1923" b="-835135"/>
                          </a:stretch>
                        </a:blipFill>
                      </a:tcPr>
                    </a:tc>
                  </a:tr>
                  <a:tr h="22860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1" dirty="0" smtClean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Span</a:t>
                          </a:r>
                          <a:endParaRPr lang="en-US" sz="1100" dirty="0" smtClean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3"/>
                          <a:stretch>
                            <a:fillRect l="-171163" t="-194737" r="-205581" b="-713158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1" dirty="0" smtClean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Span</a:t>
                          </a:r>
                          <a:endParaRPr lang="en-US" sz="1100" dirty="0" smtClean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883654" t="-194737" r="-1923" b="-713158"/>
                          </a:stretch>
                        </a:blipFill>
                      </a:tcPr>
                    </a:tc>
                  </a:tr>
                  <a:tr h="22860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1" dirty="0" smtClean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Mass</a:t>
                          </a:r>
                          <a:endParaRPr lang="en-US" sz="1100" dirty="0" smtClean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71163" t="-302703" r="-205581" b="-632432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1" dirty="0" smtClean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Mass</a:t>
                          </a:r>
                          <a:endParaRPr lang="en-US" sz="1100" dirty="0" smtClean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3"/>
                          <a:stretch>
                            <a:fillRect l="-883654" t="-302703" r="-1923" b="-632432"/>
                          </a:stretch>
                        </a:blipFill>
                      </a:tcPr>
                    </a:tc>
                  </a:tr>
                  <a:tr h="385572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Distance in front of C.O.M.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71163" t="-232813" r="-205581" b="-265625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Distance in front of C.O.M.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883654" t="-232813" r="-1923" b="-265625"/>
                          </a:stretch>
                        </a:blipFill>
                      </a:tcPr>
                    </a:tc>
                  </a:tr>
                  <a:tr h="192786">
                    <a:tc rowSpan="4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Keel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dirty="0" smtClean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Chord</a:t>
                          </a:r>
                          <a:r>
                            <a:rPr lang="en-US" sz="1100" b="1" baseline="0" dirty="0" smtClean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Length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71163" t="-687097" r="-205581" b="-448387"/>
                          </a:stretch>
                        </a:blipFill>
                      </a:tcPr>
                    </a:tc>
                    <a:tc rowSpan="4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Air rudder/ Tail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dirty="0" smtClean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Chord</a:t>
                          </a:r>
                          <a:r>
                            <a:rPr lang="en-US" sz="1100" b="1" baseline="0" dirty="0" smtClean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Length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883654" t="-687097" r="-1923" b="-448387"/>
                          </a:stretch>
                        </a:blipFill>
                      </a:tcPr>
                    </a:tc>
                  </a:tr>
                  <a:tr h="192786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1" dirty="0" smtClean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Span</a:t>
                          </a:r>
                          <a:endParaRPr lang="en-US" sz="1100" dirty="0" smtClean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71163" t="-762500" r="-205581" b="-334375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1" dirty="0" smtClean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Span</a:t>
                          </a:r>
                          <a:endParaRPr lang="en-US" sz="1100" dirty="0" smtClean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3"/>
                          <a:stretch>
                            <a:fillRect l="-883654" t="-762500" r="-1923" b="-334375"/>
                          </a:stretch>
                        </a:blipFill>
                      </a:tcPr>
                    </a:tc>
                  </a:tr>
                  <a:tr h="192786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1" dirty="0" smtClean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Mass</a:t>
                          </a:r>
                          <a:endParaRPr lang="en-US" sz="1100" dirty="0" smtClean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71163" t="-862500" r="-205581" b="-234375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1" dirty="0" smtClean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Mass</a:t>
                          </a:r>
                          <a:endParaRPr lang="en-US" sz="1100" dirty="0" smtClean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883654" t="-862500" r="-1923" b="-234375"/>
                          </a:stretch>
                        </a:blipFill>
                      </a:tcPr>
                    </a:tc>
                  </a:tr>
                  <a:tr h="385572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Distance in front of C.O.M.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71163" t="-488889" r="-205581" b="-19048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Distance in front of C.O.M.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883654" t="-488889" r="-1923" b="-1904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7710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0" y="334985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Questions?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947" y="2038507"/>
            <a:ext cx="3456040" cy="46080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047" y="2235154"/>
            <a:ext cx="4269044" cy="419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95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41711" y="0"/>
            <a:ext cx="10515600" cy="942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Procedure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099" y="2180973"/>
            <a:ext cx="3653952" cy="35691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267" y="2180973"/>
            <a:ext cx="4269044" cy="4194268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>
          <a:xfrm>
            <a:off x="5589462" y="3519948"/>
            <a:ext cx="973393" cy="4455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1610099" y="1447716"/>
            <a:ext cx="2864914" cy="624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Model Forces</a:t>
            </a:r>
            <a:endParaRPr lang="en-US" sz="3600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6803923" y="1447716"/>
            <a:ext cx="4353388" cy="624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Simulate in MATLAB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7271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0" y="181965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Sailboat Dynamics Model</a:t>
            </a:r>
            <a:r>
              <a:rPr lang="en-US" sz="4000" dirty="0" smtClean="0"/>
              <a:t>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6516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41711" y="0"/>
            <a:ext cx="10515600" cy="942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Dynamic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204" y="36576"/>
            <a:ext cx="3489026" cy="327355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99" y="1728982"/>
            <a:ext cx="6600825" cy="485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203" y="3374136"/>
            <a:ext cx="3469745" cy="348386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895" y="2954980"/>
            <a:ext cx="1676400" cy="314325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329184" y="2457899"/>
            <a:ext cx="4799439" cy="476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COM coordinates</a:t>
            </a:r>
            <a:endParaRPr lang="en-US" sz="32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329184" y="3616139"/>
            <a:ext cx="4799439" cy="476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Euler angles</a:t>
            </a:r>
            <a:endParaRPr lang="en-US" sz="32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895" y="4101540"/>
            <a:ext cx="1104900" cy="476250"/>
          </a:xfrm>
          <a:prstGeom prst="rect">
            <a:avLst/>
          </a:prstGeom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343150" y="4815915"/>
            <a:ext cx="4799439" cy="476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Rotation rates in body frame</a:t>
            </a:r>
            <a:endParaRPr lang="en-US" sz="32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29183" y="1272293"/>
            <a:ext cx="4799439" cy="476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State representation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94602" y="5177724"/>
                <a:ext cx="10811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602" y="5177724"/>
                <a:ext cx="1081193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6742" r="-56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97257" y="5582120"/>
                <a:ext cx="1089914" cy="398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257" y="5582120"/>
                <a:ext cx="1089914" cy="398507"/>
              </a:xfrm>
              <a:prstGeom prst="rect">
                <a:avLst/>
              </a:prstGeom>
              <a:blipFill rotWithShape="0">
                <a:blip r:embed="rId8"/>
                <a:stretch>
                  <a:fillRect l="-6742" r="-280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70895" y="5974155"/>
                <a:ext cx="104406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895" y="5974155"/>
                <a:ext cx="1044068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3488" r="-581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01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41711" y="0"/>
            <a:ext cx="10515600" cy="942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Dynamic Model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85320" y="1105872"/>
            <a:ext cx="41200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Sail, Keel, </a:t>
            </a:r>
            <a:r>
              <a:rPr lang="en-US" sz="2400" dirty="0" smtClean="0"/>
              <a:t>Rudder are airfoils</a:t>
            </a:r>
            <a:endParaRPr lang="en-US" sz="2400" dirty="0"/>
          </a:p>
        </p:txBody>
      </p:sp>
      <p:pic>
        <p:nvPicPr>
          <p:cNvPr id="6146" name="Picture 2" descr="http://cliparts.co/cliparts/8cx/KqX/8cxKqXjK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71796" y="2873120"/>
            <a:ext cx="4594225" cy="238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985320" y="2382133"/>
            <a:ext cx="3589556" cy="3370973"/>
            <a:chOff x="985320" y="2382133"/>
            <a:chExt cx="3589556" cy="337097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5320" y="2382133"/>
              <a:ext cx="3589556" cy="3370973"/>
            </a:xfrm>
            <a:prstGeom prst="rect">
              <a:avLst/>
            </a:prstGeom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 rot="16200000">
              <a:off x="2986001" y="2862816"/>
              <a:ext cx="888864" cy="47637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dirty="0" smtClean="0"/>
                <a:t>airfoil</a:t>
              </a:r>
              <a:endParaRPr lang="en-US" sz="2400" dirty="0"/>
            </a:p>
          </p:txBody>
        </p:sp>
        <p:sp>
          <p:nvSpPr>
            <p:cNvPr id="11" name="Title 1"/>
            <p:cNvSpPr txBox="1">
              <a:spLocks/>
            </p:cNvSpPr>
            <p:nvPr/>
          </p:nvSpPr>
          <p:spPr>
            <a:xfrm rot="16200000">
              <a:off x="2747812" y="4786264"/>
              <a:ext cx="888864" cy="47637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dirty="0" smtClean="0">
                  <a:solidFill>
                    <a:schemeClr val="bg1"/>
                  </a:solidFill>
                </a:rPr>
                <a:t>airfoil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Title 1"/>
            <p:cNvSpPr txBox="1">
              <a:spLocks/>
            </p:cNvSpPr>
            <p:nvPr/>
          </p:nvSpPr>
          <p:spPr>
            <a:xfrm rot="16200000">
              <a:off x="866839" y="5070486"/>
              <a:ext cx="888864" cy="47637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dirty="0" smtClean="0"/>
                <a:t>airfoil</a:t>
              </a:r>
              <a:endParaRPr lang="en-US" sz="2400" dirty="0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1796" y="1336704"/>
            <a:ext cx="3747512" cy="4594776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 flipH="1">
            <a:off x="5547621" y="2869690"/>
            <a:ext cx="104668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500" dirty="0" smtClean="0"/>
              <a:t>=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85408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41711" y="0"/>
            <a:ext cx="10515600" cy="942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Dynamic Model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52558" y="979602"/>
            <a:ext cx="5993005" cy="1240711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Forces on Sail, Keel, and Rudder</a:t>
            </a:r>
          </a:p>
          <a:p>
            <a:r>
              <a:rPr lang="en-US" dirty="0" smtClean="0"/>
              <a:t>Approximate as NACA 0015 airfoil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247024" y="2257448"/>
            <a:ext cx="4391890" cy="1582167"/>
            <a:chOff x="1201270" y="3951927"/>
            <a:chExt cx="4391890" cy="1582167"/>
          </a:xfrm>
        </p:grpSpPr>
        <p:grpSp>
          <p:nvGrpSpPr>
            <p:cNvPr id="23" name="Group 22"/>
            <p:cNvGrpSpPr/>
            <p:nvPr/>
          </p:nvGrpSpPr>
          <p:grpSpPr>
            <a:xfrm>
              <a:off x="1201270" y="4874876"/>
              <a:ext cx="4391890" cy="659218"/>
              <a:chOff x="1314112" y="4423144"/>
              <a:chExt cx="4391890" cy="659218"/>
            </a:xfrm>
          </p:grpSpPr>
          <p:sp>
            <p:nvSpPr>
              <p:cNvPr id="18" name="Freeform 17"/>
              <p:cNvSpPr/>
              <p:nvPr/>
            </p:nvSpPr>
            <p:spPr>
              <a:xfrm rot="12783237">
                <a:off x="3213504" y="4424938"/>
                <a:ext cx="2492498" cy="470258"/>
              </a:xfrm>
              <a:custGeom>
                <a:avLst/>
                <a:gdLst>
                  <a:gd name="connsiteX0" fmla="*/ 25 w 3394480"/>
                  <a:gd name="connsiteY0" fmla="*/ 347497 h 381567"/>
                  <a:gd name="connsiteX1" fmla="*/ 2990113 w 3394480"/>
                  <a:gd name="connsiteY1" fmla="*/ 329209 h 381567"/>
                  <a:gd name="connsiteX2" fmla="*/ 3044977 w 3394480"/>
                  <a:gd name="connsiteY2" fmla="*/ 25 h 381567"/>
                  <a:gd name="connsiteX3" fmla="*/ 25 w 3394480"/>
                  <a:gd name="connsiteY3" fmla="*/ 347497 h 381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94480" h="381567">
                    <a:moveTo>
                      <a:pt x="25" y="347497"/>
                    </a:moveTo>
                    <a:cubicBezTo>
                      <a:pt x="-9119" y="402361"/>
                      <a:pt x="2482621" y="387121"/>
                      <a:pt x="2990113" y="329209"/>
                    </a:cubicBezTo>
                    <a:cubicBezTo>
                      <a:pt x="3497605" y="271297"/>
                      <a:pt x="3540277" y="-3023"/>
                      <a:pt x="3044977" y="25"/>
                    </a:cubicBezTo>
                    <a:cubicBezTo>
                      <a:pt x="2549677" y="3073"/>
                      <a:pt x="9169" y="292633"/>
                      <a:pt x="25" y="347497"/>
                    </a:cubicBezTo>
                    <a:close/>
                  </a:path>
                </a:pathLst>
              </a:cu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cxnSp>
            <p:nvCxnSpPr>
              <p:cNvPr id="9" name="Straight Arrow Connector 8"/>
              <p:cNvCxnSpPr/>
              <p:nvPr/>
            </p:nvCxnSpPr>
            <p:spPr>
              <a:xfrm flipV="1">
                <a:off x="2248180" y="5061098"/>
                <a:ext cx="2211573" cy="2126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3724924" y="4568654"/>
                    <a:ext cx="352276" cy="4924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24924" y="4568654"/>
                    <a:ext cx="352276" cy="492443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" name="Content Placeholder 2"/>
              <p:cNvSpPr txBox="1">
                <a:spLocks/>
              </p:cNvSpPr>
              <p:nvPr/>
            </p:nvSpPr>
            <p:spPr>
              <a:xfrm>
                <a:off x="1314112" y="4717160"/>
                <a:ext cx="1939322" cy="3439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 smtClean="0"/>
                  <a:t>Relative Wind</a:t>
                </a:r>
              </a:p>
            </p:txBody>
          </p:sp>
          <p:sp>
            <p:nvSpPr>
              <p:cNvPr id="12" name="Freeform 11"/>
              <p:cNvSpPr/>
              <p:nvPr/>
            </p:nvSpPr>
            <p:spPr>
              <a:xfrm>
                <a:off x="3599290" y="4423144"/>
                <a:ext cx="228434" cy="648586"/>
              </a:xfrm>
              <a:custGeom>
                <a:avLst/>
                <a:gdLst>
                  <a:gd name="connsiteX0" fmla="*/ 26416 w 228434"/>
                  <a:gd name="connsiteY0" fmla="*/ 648586 h 648586"/>
                  <a:gd name="connsiteX1" fmla="*/ 5151 w 228434"/>
                  <a:gd name="connsiteY1" fmla="*/ 361507 h 648586"/>
                  <a:gd name="connsiteX2" fmla="*/ 111476 w 228434"/>
                  <a:gd name="connsiteY2" fmla="*/ 116958 h 648586"/>
                  <a:gd name="connsiteX3" fmla="*/ 228434 w 228434"/>
                  <a:gd name="connsiteY3" fmla="*/ 0 h 64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434" h="648586">
                    <a:moveTo>
                      <a:pt x="26416" y="648586"/>
                    </a:moveTo>
                    <a:cubicBezTo>
                      <a:pt x="8695" y="549349"/>
                      <a:pt x="-9026" y="450112"/>
                      <a:pt x="5151" y="361507"/>
                    </a:cubicBezTo>
                    <a:cubicBezTo>
                      <a:pt x="19328" y="272902"/>
                      <a:pt x="74262" y="177209"/>
                      <a:pt x="111476" y="116958"/>
                    </a:cubicBezTo>
                    <a:cubicBezTo>
                      <a:pt x="148690" y="56707"/>
                      <a:pt x="188562" y="28353"/>
                      <a:pt x="228434" y="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3" name="Straight Arrow Connector 32"/>
            <p:cNvCxnSpPr/>
            <p:nvPr/>
          </p:nvCxnSpPr>
          <p:spPr>
            <a:xfrm flipV="1">
              <a:off x="4077200" y="3951927"/>
              <a:ext cx="0" cy="8292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4169180" y="4781185"/>
              <a:ext cx="83412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/>
                <p:cNvSpPr/>
                <p:nvPr/>
              </p:nvSpPr>
              <p:spPr>
                <a:xfrm>
                  <a:off x="4892981" y="4765961"/>
                  <a:ext cx="404598" cy="4029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⃑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Rectangle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2981" y="4765961"/>
                  <a:ext cx="404598" cy="402931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/>
                <p:cNvSpPr/>
                <p:nvPr/>
              </p:nvSpPr>
              <p:spPr>
                <a:xfrm>
                  <a:off x="4119349" y="4061704"/>
                  <a:ext cx="365741" cy="4029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⃑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Rectangle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9349" y="4061704"/>
                  <a:ext cx="365741" cy="402931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416" y="3598451"/>
            <a:ext cx="4118269" cy="30887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07937" y="4436650"/>
            <a:ext cx="3162274" cy="7069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098" y="96121"/>
            <a:ext cx="4507005" cy="33802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1711" y="4473988"/>
            <a:ext cx="3079785" cy="64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7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41711" y="0"/>
            <a:ext cx="10515600" cy="942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Dynamic Model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52558" y="979602"/>
            <a:ext cx="6908946" cy="1682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Blade Element Theory</a:t>
            </a:r>
          </a:p>
          <a:p>
            <a:r>
              <a:rPr lang="en-US" dirty="0" smtClean="0"/>
              <a:t>Rotational velocity of boat causes non-uniform flow over airfoils</a:t>
            </a:r>
            <a:endParaRPr lang="en-US" sz="3200" dirty="0" smtClean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endParaRPr lang="en-US" sz="3200" dirty="0" smtClean="0"/>
          </a:p>
        </p:txBody>
      </p:sp>
      <p:grpSp>
        <p:nvGrpSpPr>
          <p:cNvPr id="62" name="Group 61"/>
          <p:cNvGrpSpPr/>
          <p:nvPr/>
        </p:nvGrpSpPr>
        <p:grpSpPr>
          <a:xfrm>
            <a:off x="4504733" y="4131293"/>
            <a:ext cx="2360094" cy="2390171"/>
            <a:chOff x="3320955" y="2711137"/>
            <a:chExt cx="2360094" cy="2390171"/>
          </a:xfrm>
          <a:solidFill>
            <a:schemeClr val="bg1"/>
          </a:solidFill>
        </p:grpSpPr>
        <p:sp>
          <p:nvSpPr>
            <p:cNvPr id="19" name="Freeform 18"/>
            <p:cNvSpPr/>
            <p:nvPr/>
          </p:nvSpPr>
          <p:spPr>
            <a:xfrm rot="320284">
              <a:off x="3800522" y="2711137"/>
              <a:ext cx="1874558" cy="215704"/>
            </a:xfrm>
            <a:custGeom>
              <a:avLst/>
              <a:gdLst>
                <a:gd name="connsiteX0" fmla="*/ 25 w 3394480"/>
                <a:gd name="connsiteY0" fmla="*/ 347497 h 381567"/>
                <a:gd name="connsiteX1" fmla="*/ 2990113 w 3394480"/>
                <a:gd name="connsiteY1" fmla="*/ 329209 h 381567"/>
                <a:gd name="connsiteX2" fmla="*/ 3044977 w 3394480"/>
                <a:gd name="connsiteY2" fmla="*/ 25 h 381567"/>
                <a:gd name="connsiteX3" fmla="*/ 25 w 3394480"/>
                <a:gd name="connsiteY3" fmla="*/ 347497 h 38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4480" h="381567">
                  <a:moveTo>
                    <a:pt x="25" y="347497"/>
                  </a:moveTo>
                  <a:cubicBezTo>
                    <a:pt x="-9119" y="402361"/>
                    <a:pt x="2482621" y="387121"/>
                    <a:pt x="2990113" y="329209"/>
                  </a:cubicBezTo>
                  <a:cubicBezTo>
                    <a:pt x="3497605" y="271297"/>
                    <a:pt x="3540277" y="-3023"/>
                    <a:pt x="3044977" y="25"/>
                  </a:cubicBezTo>
                  <a:cubicBezTo>
                    <a:pt x="2549677" y="3073"/>
                    <a:pt x="9169" y="292633"/>
                    <a:pt x="25" y="347497"/>
                  </a:cubicBezTo>
                  <a:close/>
                </a:path>
              </a:pathLst>
            </a:cu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cxnSp>
          <p:nvCxnSpPr>
            <p:cNvPr id="50" name="Straight Connector 49"/>
            <p:cNvCxnSpPr>
              <a:stCxn id="19" idx="0"/>
              <a:endCxn id="61" idx="2"/>
            </p:cNvCxnSpPr>
            <p:nvPr/>
          </p:nvCxnSpPr>
          <p:spPr>
            <a:xfrm flipH="1">
              <a:off x="3320955" y="2820001"/>
              <a:ext cx="475404" cy="2202375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endCxn id="61" idx="0"/>
            </p:cNvCxnSpPr>
            <p:nvPr/>
          </p:nvCxnSpPr>
          <p:spPr>
            <a:xfrm flipH="1">
              <a:off x="4189863" y="2863628"/>
              <a:ext cx="1491186" cy="2158748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Freeform 60"/>
            <p:cNvSpPr/>
            <p:nvPr/>
          </p:nvSpPr>
          <p:spPr>
            <a:xfrm>
              <a:off x="3320955" y="5022376"/>
              <a:ext cx="868908" cy="78932"/>
            </a:xfrm>
            <a:custGeom>
              <a:avLst/>
              <a:gdLst>
                <a:gd name="connsiteX0" fmla="*/ 868908 w 868908"/>
                <a:gd name="connsiteY0" fmla="*/ 0 h 100084"/>
                <a:gd name="connsiteX1" fmla="*/ 682388 w 868908"/>
                <a:gd name="connsiteY1" fmla="*/ 100084 h 100084"/>
                <a:gd name="connsiteX2" fmla="*/ 0 w 868908"/>
                <a:gd name="connsiteY2" fmla="*/ 0 h 100084"/>
                <a:gd name="connsiteX3" fmla="*/ 0 w 868908"/>
                <a:gd name="connsiteY3" fmla="*/ 0 h 100084"/>
                <a:gd name="connsiteX0" fmla="*/ 868908 w 868908"/>
                <a:gd name="connsiteY0" fmla="*/ 0 h 77338"/>
                <a:gd name="connsiteX1" fmla="*/ 614149 w 868908"/>
                <a:gd name="connsiteY1" fmla="*/ 77338 h 77338"/>
                <a:gd name="connsiteX2" fmla="*/ 0 w 868908"/>
                <a:gd name="connsiteY2" fmla="*/ 0 h 77338"/>
                <a:gd name="connsiteX3" fmla="*/ 0 w 868908"/>
                <a:gd name="connsiteY3" fmla="*/ 0 h 77338"/>
                <a:gd name="connsiteX0" fmla="*/ 868908 w 868908"/>
                <a:gd name="connsiteY0" fmla="*/ 0 h 78932"/>
                <a:gd name="connsiteX1" fmla="*/ 614149 w 868908"/>
                <a:gd name="connsiteY1" fmla="*/ 77338 h 78932"/>
                <a:gd name="connsiteX2" fmla="*/ 0 w 868908"/>
                <a:gd name="connsiteY2" fmla="*/ 0 h 78932"/>
                <a:gd name="connsiteX3" fmla="*/ 0 w 868908"/>
                <a:gd name="connsiteY3" fmla="*/ 0 h 7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8908" h="78932">
                  <a:moveTo>
                    <a:pt x="868908" y="0"/>
                  </a:moveTo>
                  <a:cubicBezTo>
                    <a:pt x="848057" y="50042"/>
                    <a:pt x="754418" y="63690"/>
                    <a:pt x="614149" y="77338"/>
                  </a:cubicBezTo>
                  <a:cubicBezTo>
                    <a:pt x="473880" y="90986"/>
                    <a:pt x="102358" y="12890"/>
                    <a:pt x="0" y="0"/>
                  </a:cubicBezTo>
                  <a:lnTo>
                    <a:pt x="0" y="0"/>
                  </a:lnTo>
                </a:path>
              </a:pathLst>
            </a:cu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3116837" y="4160213"/>
            <a:ext cx="2251486" cy="2361251"/>
            <a:chOff x="3331229" y="2491153"/>
            <a:chExt cx="2251486" cy="2361251"/>
          </a:xfrm>
        </p:grpSpPr>
        <p:grpSp>
          <p:nvGrpSpPr>
            <p:cNvPr id="63" name="Group 62"/>
            <p:cNvGrpSpPr/>
            <p:nvPr/>
          </p:nvGrpSpPr>
          <p:grpSpPr>
            <a:xfrm>
              <a:off x="3331229" y="2570085"/>
              <a:ext cx="2251486" cy="2282319"/>
              <a:chOff x="60979" y="2792335"/>
              <a:chExt cx="2251486" cy="2282319"/>
            </a:xfrm>
          </p:grpSpPr>
          <p:cxnSp>
            <p:nvCxnSpPr>
              <p:cNvPr id="65" name="Straight Connector 64"/>
              <p:cNvCxnSpPr>
                <a:stCxn id="79" idx="2"/>
                <a:endCxn id="67" idx="2"/>
              </p:cNvCxnSpPr>
              <p:nvPr/>
            </p:nvCxnSpPr>
            <p:spPr>
              <a:xfrm>
                <a:off x="60979" y="2792335"/>
                <a:ext cx="1382578" cy="220338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79" idx="0"/>
              </p:cNvCxnSpPr>
              <p:nvPr/>
            </p:nvCxnSpPr>
            <p:spPr>
              <a:xfrm>
                <a:off x="1200730" y="2792335"/>
                <a:ext cx="485847" cy="1067904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Freeform 66"/>
              <p:cNvSpPr/>
              <p:nvPr/>
            </p:nvSpPr>
            <p:spPr>
              <a:xfrm>
                <a:off x="1443557" y="4995722"/>
                <a:ext cx="868908" cy="78932"/>
              </a:xfrm>
              <a:custGeom>
                <a:avLst/>
                <a:gdLst>
                  <a:gd name="connsiteX0" fmla="*/ 868908 w 868908"/>
                  <a:gd name="connsiteY0" fmla="*/ 0 h 100084"/>
                  <a:gd name="connsiteX1" fmla="*/ 682388 w 868908"/>
                  <a:gd name="connsiteY1" fmla="*/ 100084 h 100084"/>
                  <a:gd name="connsiteX2" fmla="*/ 0 w 868908"/>
                  <a:gd name="connsiteY2" fmla="*/ 0 h 100084"/>
                  <a:gd name="connsiteX3" fmla="*/ 0 w 868908"/>
                  <a:gd name="connsiteY3" fmla="*/ 0 h 100084"/>
                  <a:gd name="connsiteX0" fmla="*/ 868908 w 868908"/>
                  <a:gd name="connsiteY0" fmla="*/ 0 h 77338"/>
                  <a:gd name="connsiteX1" fmla="*/ 614149 w 868908"/>
                  <a:gd name="connsiteY1" fmla="*/ 77338 h 77338"/>
                  <a:gd name="connsiteX2" fmla="*/ 0 w 868908"/>
                  <a:gd name="connsiteY2" fmla="*/ 0 h 77338"/>
                  <a:gd name="connsiteX3" fmla="*/ 0 w 868908"/>
                  <a:gd name="connsiteY3" fmla="*/ 0 h 77338"/>
                  <a:gd name="connsiteX0" fmla="*/ 868908 w 868908"/>
                  <a:gd name="connsiteY0" fmla="*/ 0 h 78932"/>
                  <a:gd name="connsiteX1" fmla="*/ 614149 w 868908"/>
                  <a:gd name="connsiteY1" fmla="*/ 77338 h 78932"/>
                  <a:gd name="connsiteX2" fmla="*/ 0 w 868908"/>
                  <a:gd name="connsiteY2" fmla="*/ 0 h 78932"/>
                  <a:gd name="connsiteX3" fmla="*/ 0 w 868908"/>
                  <a:gd name="connsiteY3" fmla="*/ 0 h 78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8908" h="78932">
                    <a:moveTo>
                      <a:pt x="868908" y="0"/>
                    </a:moveTo>
                    <a:cubicBezTo>
                      <a:pt x="848057" y="50042"/>
                      <a:pt x="754418" y="63690"/>
                      <a:pt x="614149" y="77338"/>
                    </a:cubicBezTo>
                    <a:cubicBezTo>
                      <a:pt x="473880" y="90986"/>
                      <a:pt x="102358" y="12890"/>
                      <a:pt x="0" y="0"/>
                    </a:cubicBezTo>
                    <a:lnTo>
                      <a:pt x="0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9" name="Freeform 78"/>
            <p:cNvSpPr/>
            <p:nvPr/>
          </p:nvSpPr>
          <p:spPr>
            <a:xfrm flipV="1">
              <a:off x="3331229" y="2491153"/>
              <a:ext cx="1139751" cy="78932"/>
            </a:xfrm>
            <a:custGeom>
              <a:avLst/>
              <a:gdLst>
                <a:gd name="connsiteX0" fmla="*/ 868908 w 868908"/>
                <a:gd name="connsiteY0" fmla="*/ 0 h 100084"/>
                <a:gd name="connsiteX1" fmla="*/ 682388 w 868908"/>
                <a:gd name="connsiteY1" fmla="*/ 100084 h 100084"/>
                <a:gd name="connsiteX2" fmla="*/ 0 w 868908"/>
                <a:gd name="connsiteY2" fmla="*/ 0 h 100084"/>
                <a:gd name="connsiteX3" fmla="*/ 0 w 868908"/>
                <a:gd name="connsiteY3" fmla="*/ 0 h 100084"/>
                <a:gd name="connsiteX0" fmla="*/ 868908 w 868908"/>
                <a:gd name="connsiteY0" fmla="*/ 0 h 77338"/>
                <a:gd name="connsiteX1" fmla="*/ 614149 w 868908"/>
                <a:gd name="connsiteY1" fmla="*/ 77338 h 77338"/>
                <a:gd name="connsiteX2" fmla="*/ 0 w 868908"/>
                <a:gd name="connsiteY2" fmla="*/ 0 h 77338"/>
                <a:gd name="connsiteX3" fmla="*/ 0 w 868908"/>
                <a:gd name="connsiteY3" fmla="*/ 0 h 77338"/>
                <a:gd name="connsiteX0" fmla="*/ 868908 w 868908"/>
                <a:gd name="connsiteY0" fmla="*/ 0 h 78932"/>
                <a:gd name="connsiteX1" fmla="*/ 614149 w 868908"/>
                <a:gd name="connsiteY1" fmla="*/ 77338 h 78932"/>
                <a:gd name="connsiteX2" fmla="*/ 0 w 868908"/>
                <a:gd name="connsiteY2" fmla="*/ 0 h 78932"/>
                <a:gd name="connsiteX3" fmla="*/ 0 w 868908"/>
                <a:gd name="connsiteY3" fmla="*/ 0 h 7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8908" h="78932">
                  <a:moveTo>
                    <a:pt x="868908" y="0"/>
                  </a:moveTo>
                  <a:cubicBezTo>
                    <a:pt x="848057" y="50042"/>
                    <a:pt x="754418" y="63690"/>
                    <a:pt x="614149" y="77338"/>
                  </a:cubicBezTo>
                  <a:cubicBezTo>
                    <a:pt x="473880" y="90986"/>
                    <a:pt x="102358" y="12890"/>
                    <a:pt x="0" y="0"/>
                  </a:cubicBezTo>
                  <a:lnTo>
                    <a:pt x="0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4371478" y="3634569"/>
            <a:ext cx="1682750" cy="185887"/>
            <a:chOff x="2895854" y="2689393"/>
            <a:chExt cx="1682750" cy="185887"/>
          </a:xfrm>
        </p:grpSpPr>
        <p:sp>
          <p:nvSpPr>
            <p:cNvPr id="87" name="Freeform 86"/>
            <p:cNvSpPr/>
            <p:nvPr/>
          </p:nvSpPr>
          <p:spPr>
            <a:xfrm>
              <a:off x="2895854" y="2689393"/>
              <a:ext cx="1517650" cy="185887"/>
            </a:xfrm>
            <a:custGeom>
              <a:avLst/>
              <a:gdLst>
                <a:gd name="connsiteX0" fmla="*/ 0 w 1517650"/>
                <a:gd name="connsiteY0" fmla="*/ 185887 h 185887"/>
                <a:gd name="connsiteX1" fmla="*/ 361950 w 1517650"/>
                <a:gd name="connsiteY1" fmla="*/ 65237 h 185887"/>
                <a:gd name="connsiteX2" fmla="*/ 774700 w 1517650"/>
                <a:gd name="connsiteY2" fmla="*/ 1737 h 185887"/>
                <a:gd name="connsiteX3" fmla="*/ 1168400 w 1517650"/>
                <a:gd name="connsiteY3" fmla="*/ 27137 h 185887"/>
                <a:gd name="connsiteX4" fmla="*/ 1517650 w 1517650"/>
                <a:gd name="connsiteY4" fmla="*/ 122387 h 18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650" h="185887">
                  <a:moveTo>
                    <a:pt x="0" y="185887"/>
                  </a:moveTo>
                  <a:cubicBezTo>
                    <a:pt x="116416" y="140908"/>
                    <a:pt x="232833" y="95929"/>
                    <a:pt x="361950" y="65237"/>
                  </a:cubicBezTo>
                  <a:cubicBezTo>
                    <a:pt x="491067" y="34545"/>
                    <a:pt x="640292" y="8087"/>
                    <a:pt x="774700" y="1737"/>
                  </a:cubicBezTo>
                  <a:cubicBezTo>
                    <a:pt x="909108" y="-4613"/>
                    <a:pt x="1044575" y="7029"/>
                    <a:pt x="1168400" y="27137"/>
                  </a:cubicBezTo>
                  <a:cubicBezTo>
                    <a:pt x="1292225" y="47245"/>
                    <a:pt x="1404937" y="84816"/>
                    <a:pt x="1517650" y="122387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Arrow Connector 88"/>
            <p:cNvCxnSpPr>
              <a:stCxn id="87" idx="4"/>
            </p:cNvCxnSpPr>
            <p:nvPr/>
          </p:nvCxnSpPr>
          <p:spPr>
            <a:xfrm>
              <a:off x="4413504" y="2811780"/>
              <a:ext cx="165100" cy="635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flipH="1" flipV="1">
            <a:off x="6750901" y="4704690"/>
            <a:ext cx="860347" cy="60235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 flipH="1" flipV="1">
            <a:off x="6206771" y="5469232"/>
            <a:ext cx="923544" cy="3002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flipH="1" flipV="1">
            <a:off x="5766539" y="6248622"/>
            <a:ext cx="962558" cy="1673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Content Placeholder 2"/>
          <p:cNvSpPr txBox="1">
            <a:spLocks/>
          </p:cNvSpPr>
          <p:nvPr/>
        </p:nvSpPr>
        <p:spPr>
          <a:xfrm>
            <a:off x="7465296" y="5641670"/>
            <a:ext cx="1939322" cy="3439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smtClean="0"/>
              <a:t>Relative Wind</a:t>
            </a:r>
          </a:p>
        </p:txBody>
      </p:sp>
      <p:cxnSp>
        <p:nvCxnSpPr>
          <p:cNvPr id="127" name="Straight Connector 126"/>
          <p:cNvCxnSpPr/>
          <p:nvPr/>
        </p:nvCxnSpPr>
        <p:spPr>
          <a:xfrm>
            <a:off x="6750901" y="4704690"/>
            <a:ext cx="979219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/>
              <p:cNvSpPr txBox="1"/>
              <p:nvPr/>
            </p:nvSpPr>
            <p:spPr>
              <a:xfrm>
                <a:off x="7377574" y="4649476"/>
                <a:ext cx="35227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TextBox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574" y="4649476"/>
                <a:ext cx="352276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Straight Connector 130"/>
          <p:cNvCxnSpPr/>
          <p:nvPr/>
        </p:nvCxnSpPr>
        <p:spPr>
          <a:xfrm>
            <a:off x="6239488" y="5449226"/>
            <a:ext cx="979219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5813267" y="6252167"/>
            <a:ext cx="979219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/>
              <p:nvPr/>
            </p:nvSpPr>
            <p:spPr>
              <a:xfrm>
                <a:off x="7022859" y="5331790"/>
                <a:ext cx="35227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2859" y="5331790"/>
                <a:ext cx="352276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/>
              <p:cNvSpPr txBox="1"/>
              <p:nvPr/>
            </p:nvSpPr>
            <p:spPr>
              <a:xfrm>
                <a:off x="6859382" y="6050839"/>
                <a:ext cx="35227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382" y="6050839"/>
                <a:ext cx="352276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7" name="Group 136"/>
          <p:cNvGrpSpPr/>
          <p:nvPr/>
        </p:nvGrpSpPr>
        <p:grpSpPr>
          <a:xfrm rot="7511317">
            <a:off x="7171678" y="4863206"/>
            <a:ext cx="413064" cy="45719"/>
            <a:chOff x="2895854" y="2689393"/>
            <a:chExt cx="1682750" cy="185887"/>
          </a:xfrm>
        </p:grpSpPr>
        <p:sp>
          <p:nvSpPr>
            <p:cNvPr id="138" name="Freeform 137"/>
            <p:cNvSpPr/>
            <p:nvPr/>
          </p:nvSpPr>
          <p:spPr>
            <a:xfrm>
              <a:off x="2895854" y="2689393"/>
              <a:ext cx="1517650" cy="185887"/>
            </a:xfrm>
            <a:custGeom>
              <a:avLst/>
              <a:gdLst>
                <a:gd name="connsiteX0" fmla="*/ 0 w 1517650"/>
                <a:gd name="connsiteY0" fmla="*/ 185887 h 185887"/>
                <a:gd name="connsiteX1" fmla="*/ 361950 w 1517650"/>
                <a:gd name="connsiteY1" fmla="*/ 65237 h 185887"/>
                <a:gd name="connsiteX2" fmla="*/ 774700 w 1517650"/>
                <a:gd name="connsiteY2" fmla="*/ 1737 h 185887"/>
                <a:gd name="connsiteX3" fmla="*/ 1168400 w 1517650"/>
                <a:gd name="connsiteY3" fmla="*/ 27137 h 185887"/>
                <a:gd name="connsiteX4" fmla="*/ 1517650 w 1517650"/>
                <a:gd name="connsiteY4" fmla="*/ 122387 h 18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650" h="185887">
                  <a:moveTo>
                    <a:pt x="0" y="185887"/>
                  </a:moveTo>
                  <a:cubicBezTo>
                    <a:pt x="116416" y="140908"/>
                    <a:pt x="232833" y="95929"/>
                    <a:pt x="361950" y="65237"/>
                  </a:cubicBezTo>
                  <a:cubicBezTo>
                    <a:pt x="491067" y="34545"/>
                    <a:pt x="640292" y="8087"/>
                    <a:pt x="774700" y="1737"/>
                  </a:cubicBezTo>
                  <a:cubicBezTo>
                    <a:pt x="909108" y="-4613"/>
                    <a:pt x="1044575" y="7029"/>
                    <a:pt x="1168400" y="27137"/>
                  </a:cubicBezTo>
                  <a:cubicBezTo>
                    <a:pt x="1292225" y="47245"/>
                    <a:pt x="1404937" y="84816"/>
                    <a:pt x="1517650" y="122387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Arrow Connector 138"/>
            <p:cNvCxnSpPr>
              <a:stCxn id="138" idx="4"/>
            </p:cNvCxnSpPr>
            <p:nvPr/>
          </p:nvCxnSpPr>
          <p:spPr>
            <a:xfrm>
              <a:off x="4413504" y="2811780"/>
              <a:ext cx="165100" cy="635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 139"/>
          <p:cNvGrpSpPr/>
          <p:nvPr/>
        </p:nvGrpSpPr>
        <p:grpSpPr>
          <a:xfrm rot="7511317">
            <a:off x="6883670" y="5557123"/>
            <a:ext cx="207134" cy="50743"/>
            <a:chOff x="2895854" y="2689393"/>
            <a:chExt cx="1682750" cy="185887"/>
          </a:xfrm>
        </p:grpSpPr>
        <p:sp>
          <p:nvSpPr>
            <p:cNvPr id="141" name="Freeform 140"/>
            <p:cNvSpPr/>
            <p:nvPr/>
          </p:nvSpPr>
          <p:spPr>
            <a:xfrm>
              <a:off x="2895854" y="2689393"/>
              <a:ext cx="1517650" cy="185887"/>
            </a:xfrm>
            <a:custGeom>
              <a:avLst/>
              <a:gdLst>
                <a:gd name="connsiteX0" fmla="*/ 0 w 1517650"/>
                <a:gd name="connsiteY0" fmla="*/ 185887 h 185887"/>
                <a:gd name="connsiteX1" fmla="*/ 361950 w 1517650"/>
                <a:gd name="connsiteY1" fmla="*/ 65237 h 185887"/>
                <a:gd name="connsiteX2" fmla="*/ 774700 w 1517650"/>
                <a:gd name="connsiteY2" fmla="*/ 1737 h 185887"/>
                <a:gd name="connsiteX3" fmla="*/ 1168400 w 1517650"/>
                <a:gd name="connsiteY3" fmla="*/ 27137 h 185887"/>
                <a:gd name="connsiteX4" fmla="*/ 1517650 w 1517650"/>
                <a:gd name="connsiteY4" fmla="*/ 122387 h 18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650" h="185887">
                  <a:moveTo>
                    <a:pt x="0" y="185887"/>
                  </a:moveTo>
                  <a:cubicBezTo>
                    <a:pt x="116416" y="140908"/>
                    <a:pt x="232833" y="95929"/>
                    <a:pt x="361950" y="65237"/>
                  </a:cubicBezTo>
                  <a:cubicBezTo>
                    <a:pt x="491067" y="34545"/>
                    <a:pt x="640292" y="8087"/>
                    <a:pt x="774700" y="1737"/>
                  </a:cubicBezTo>
                  <a:cubicBezTo>
                    <a:pt x="909108" y="-4613"/>
                    <a:pt x="1044575" y="7029"/>
                    <a:pt x="1168400" y="27137"/>
                  </a:cubicBezTo>
                  <a:cubicBezTo>
                    <a:pt x="1292225" y="47245"/>
                    <a:pt x="1404937" y="84816"/>
                    <a:pt x="1517650" y="122387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" name="Straight Arrow Connector 141"/>
            <p:cNvCxnSpPr>
              <a:stCxn id="141" idx="4"/>
            </p:cNvCxnSpPr>
            <p:nvPr/>
          </p:nvCxnSpPr>
          <p:spPr>
            <a:xfrm>
              <a:off x="4413504" y="2811780"/>
              <a:ext cx="165100" cy="635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oup 142"/>
          <p:cNvGrpSpPr/>
          <p:nvPr/>
        </p:nvGrpSpPr>
        <p:grpSpPr>
          <a:xfrm rot="7511317">
            <a:off x="6686810" y="6329605"/>
            <a:ext cx="207134" cy="50743"/>
            <a:chOff x="2895854" y="2689393"/>
            <a:chExt cx="1682750" cy="185887"/>
          </a:xfrm>
        </p:grpSpPr>
        <p:sp>
          <p:nvSpPr>
            <p:cNvPr id="144" name="Freeform 143"/>
            <p:cNvSpPr/>
            <p:nvPr/>
          </p:nvSpPr>
          <p:spPr>
            <a:xfrm>
              <a:off x="2895854" y="2689393"/>
              <a:ext cx="1517650" cy="185887"/>
            </a:xfrm>
            <a:custGeom>
              <a:avLst/>
              <a:gdLst>
                <a:gd name="connsiteX0" fmla="*/ 0 w 1517650"/>
                <a:gd name="connsiteY0" fmla="*/ 185887 h 185887"/>
                <a:gd name="connsiteX1" fmla="*/ 361950 w 1517650"/>
                <a:gd name="connsiteY1" fmla="*/ 65237 h 185887"/>
                <a:gd name="connsiteX2" fmla="*/ 774700 w 1517650"/>
                <a:gd name="connsiteY2" fmla="*/ 1737 h 185887"/>
                <a:gd name="connsiteX3" fmla="*/ 1168400 w 1517650"/>
                <a:gd name="connsiteY3" fmla="*/ 27137 h 185887"/>
                <a:gd name="connsiteX4" fmla="*/ 1517650 w 1517650"/>
                <a:gd name="connsiteY4" fmla="*/ 122387 h 18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650" h="185887">
                  <a:moveTo>
                    <a:pt x="0" y="185887"/>
                  </a:moveTo>
                  <a:cubicBezTo>
                    <a:pt x="116416" y="140908"/>
                    <a:pt x="232833" y="95929"/>
                    <a:pt x="361950" y="65237"/>
                  </a:cubicBezTo>
                  <a:cubicBezTo>
                    <a:pt x="491067" y="34545"/>
                    <a:pt x="640292" y="8087"/>
                    <a:pt x="774700" y="1737"/>
                  </a:cubicBezTo>
                  <a:cubicBezTo>
                    <a:pt x="909108" y="-4613"/>
                    <a:pt x="1044575" y="7029"/>
                    <a:pt x="1168400" y="27137"/>
                  </a:cubicBezTo>
                  <a:cubicBezTo>
                    <a:pt x="1292225" y="47245"/>
                    <a:pt x="1404937" y="84816"/>
                    <a:pt x="1517650" y="122387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5" name="Straight Arrow Connector 144"/>
            <p:cNvCxnSpPr>
              <a:stCxn id="144" idx="4"/>
            </p:cNvCxnSpPr>
            <p:nvPr/>
          </p:nvCxnSpPr>
          <p:spPr>
            <a:xfrm>
              <a:off x="4413504" y="2811780"/>
              <a:ext cx="165100" cy="635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2848775" y="3041022"/>
            <a:ext cx="3649778" cy="3256835"/>
            <a:chOff x="2848775" y="3041022"/>
            <a:chExt cx="3649778" cy="3256835"/>
          </a:xfrm>
        </p:grpSpPr>
        <p:grpSp>
          <p:nvGrpSpPr>
            <p:cNvPr id="177" name="Group 176"/>
            <p:cNvGrpSpPr/>
            <p:nvPr/>
          </p:nvGrpSpPr>
          <p:grpSpPr>
            <a:xfrm>
              <a:off x="4047341" y="3977063"/>
              <a:ext cx="2288974" cy="2320794"/>
              <a:chOff x="3998181" y="3406791"/>
              <a:chExt cx="2288974" cy="2320794"/>
            </a:xfrm>
          </p:grpSpPr>
          <p:grpSp>
            <p:nvGrpSpPr>
              <p:cNvPr id="146" name="Group 145"/>
              <p:cNvGrpSpPr/>
              <p:nvPr/>
            </p:nvGrpSpPr>
            <p:grpSpPr>
              <a:xfrm>
                <a:off x="4624504" y="4005254"/>
                <a:ext cx="1662651" cy="1722331"/>
                <a:chOff x="4624504" y="4005254"/>
                <a:chExt cx="1662651" cy="1722331"/>
              </a:xfrm>
            </p:grpSpPr>
            <p:cxnSp>
              <p:nvCxnSpPr>
                <p:cNvPr id="121" name="Straight Connector 120"/>
                <p:cNvCxnSpPr/>
                <p:nvPr/>
              </p:nvCxnSpPr>
              <p:spPr>
                <a:xfrm>
                  <a:off x="4750963" y="4453119"/>
                  <a:ext cx="1536192" cy="6400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4624504" y="5200177"/>
                  <a:ext cx="1139603" cy="6400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" name="Content Placeholder 2"/>
                <p:cNvSpPr txBox="1">
                  <a:spLocks/>
                </p:cNvSpPr>
                <p:nvPr/>
              </p:nvSpPr>
              <p:spPr>
                <a:xfrm>
                  <a:off x="4797238" y="5405984"/>
                  <a:ext cx="330959" cy="32160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2000" dirty="0"/>
                    <a:t>1</a:t>
                  </a:r>
                </a:p>
              </p:txBody>
            </p:sp>
            <p:sp>
              <p:nvSpPr>
                <p:cNvPr id="125" name="Content Placeholder 2"/>
                <p:cNvSpPr txBox="1">
                  <a:spLocks/>
                </p:cNvSpPr>
                <p:nvPr/>
              </p:nvSpPr>
              <p:spPr>
                <a:xfrm>
                  <a:off x="5138708" y="4747341"/>
                  <a:ext cx="330959" cy="32160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2000" dirty="0" smtClean="0"/>
                    <a:t>2</a:t>
                  </a:r>
                  <a:endParaRPr lang="en-US" sz="2000" dirty="0"/>
                </a:p>
              </p:txBody>
            </p:sp>
            <p:sp>
              <p:nvSpPr>
                <p:cNvPr id="126" name="Content Placeholder 2"/>
                <p:cNvSpPr txBox="1">
                  <a:spLocks/>
                </p:cNvSpPr>
                <p:nvPr/>
              </p:nvSpPr>
              <p:spPr>
                <a:xfrm>
                  <a:off x="5505759" y="4005254"/>
                  <a:ext cx="330959" cy="32160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2000" dirty="0" smtClean="0"/>
                    <a:t>3</a:t>
                  </a:r>
                  <a:endParaRPr lang="en-US" sz="2000" dirty="0"/>
                </a:p>
              </p:txBody>
            </p:sp>
          </p:grpSp>
          <p:cxnSp>
            <p:nvCxnSpPr>
              <p:cNvPr id="147" name="Straight Arrow Connector 146"/>
              <p:cNvCxnSpPr/>
              <p:nvPr/>
            </p:nvCxnSpPr>
            <p:spPr>
              <a:xfrm flipH="1" flipV="1">
                <a:off x="4682645" y="3474291"/>
                <a:ext cx="161115" cy="66497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148"/>
              <p:cNvCxnSpPr/>
              <p:nvPr/>
            </p:nvCxnSpPr>
            <p:spPr>
              <a:xfrm flipH="1" flipV="1">
                <a:off x="4387719" y="4439270"/>
                <a:ext cx="294926" cy="47298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150"/>
              <p:cNvCxnSpPr/>
              <p:nvPr/>
            </p:nvCxnSpPr>
            <p:spPr>
              <a:xfrm flipH="1" flipV="1">
                <a:off x="4174144" y="5107849"/>
                <a:ext cx="380440" cy="307488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3" name="Rectangle 152"/>
                  <p:cNvSpPr/>
                  <p:nvPr/>
                </p:nvSpPr>
                <p:spPr>
                  <a:xfrm>
                    <a:off x="4010437" y="4710789"/>
                    <a:ext cx="455381" cy="4029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3" name="Rectangle 15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10437" y="4710789"/>
                    <a:ext cx="455381" cy="402931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7576" r="-14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4" name="Rectangle 153"/>
                  <p:cNvSpPr/>
                  <p:nvPr/>
                </p:nvSpPr>
                <p:spPr>
                  <a:xfrm>
                    <a:off x="3998181" y="4105716"/>
                    <a:ext cx="460703" cy="4029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4" name="Rectangle 15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8181" y="4105716"/>
                    <a:ext cx="460703" cy="402931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t="-7576" r="-1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7" name="Rectangle 166"/>
                  <p:cNvSpPr/>
                  <p:nvPr/>
                </p:nvSpPr>
                <p:spPr>
                  <a:xfrm>
                    <a:off x="4271716" y="3406791"/>
                    <a:ext cx="460703" cy="4029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7" name="Rectangle 16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71716" y="3406791"/>
                    <a:ext cx="460703" cy="402931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t="-7576" r="-1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4" name="Content Placeholder 2"/>
            <p:cNvSpPr txBox="1">
              <a:spLocks/>
            </p:cNvSpPr>
            <p:nvPr/>
          </p:nvSpPr>
          <p:spPr>
            <a:xfrm>
              <a:off x="2848775" y="3041022"/>
              <a:ext cx="3649778" cy="35359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 smtClean="0"/>
                <a:t>Example with 3 elements: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5722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17567</TotalTime>
  <Words>649</Words>
  <Application>Microsoft Office PowerPoint</Application>
  <PresentationFormat>Custom</PresentationFormat>
  <Paragraphs>197</Paragraphs>
  <Slides>31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Jesse Miller</dc:creator>
  <cp:lastModifiedBy>Jesse Miller</cp:lastModifiedBy>
  <cp:revision>89</cp:revision>
  <dcterms:created xsi:type="dcterms:W3CDTF">2016-04-11T15:06:54Z</dcterms:created>
  <dcterms:modified xsi:type="dcterms:W3CDTF">2019-07-05T02:12:09Z</dcterms:modified>
</cp:coreProperties>
</file>